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32"/>
  </p:notesMasterIdLst>
  <p:sldIdLst>
    <p:sldId id="258" r:id="rId2"/>
    <p:sldId id="257" r:id="rId3"/>
    <p:sldId id="262" r:id="rId4"/>
    <p:sldId id="289" r:id="rId5"/>
    <p:sldId id="290" r:id="rId6"/>
    <p:sldId id="291" r:id="rId7"/>
    <p:sldId id="292" r:id="rId8"/>
    <p:sldId id="293" r:id="rId9"/>
    <p:sldId id="297" r:id="rId10"/>
    <p:sldId id="299" r:id="rId11"/>
    <p:sldId id="301" r:id="rId12"/>
    <p:sldId id="305" r:id="rId13"/>
    <p:sldId id="302" r:id="rId14"/>
    <p:sldId id="260" r:id="rId15"/>
    <p:sldId id="259" r:id="rId16"/>
    <p:sldId id="264" r:id="rId17"/>
    <p:sldId id="265" r:id="rId18"/>
    <p:sldId id="277" r:id="rId19"/>
    <p:sldId id="286" r:id="rId20"/>
    <p:sldId id="267" r:id="rId21"/>
    <p:sldId id="269" r:id="rId22"/>
    <p:sldId id="273" r:id="rId23"/>
    <p:sldId id="276" r:id="rId24"/>
    <p:sldId id="279" r:id="rId25"/>
    <p:sldId id="288" r:id="rId26"/>
    <p:sldId id="281" r:id="rId27"/>
    <p:sldId id="282" r:id="rId28"/>
    <p:sldId id="283" r:id="rId29"/>
    <p:sldId id="284" r:id="rId30"/>
    <p:sldId id="306" r:id="rId31"/>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nyder, Sandra F" initials="" lastIdx="1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7668F"/>
    <a:srgbClr val="3C74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83199" autoAdjust="0"/>
  </p:normalViewPr>
  <p:slideViewPr>
    <p:cSldViewPr snapToGrid="0">
      <p:cViewPr varScale="1">
        <p:scale>
          <a:sx n="75" d="100"/>
          <a:sy n="75" d="100"/>
        </p:scale>
        <p:origin x="83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eg>
</file>

<file path=ppt/media/image10.jpeg>
</file>

<file path=ppt/media/image11.jpeg>
</file>

<file path=ppt/media/image12.jpeg>
</file>

<file path=ppt/media/image13.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jpe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fontAlgn="auto">
              <a:spcBef>
                <a:spcPts val="0"/>
              </a:spcBef>
              <a:spcAft>
                <a:spcPts val="0"/>
              </a:spcAft>
              <a:defRPr sz="1200" smtClean="0">
                <a:latin typeface="+mn-lt"/>
                <a:cs typeface="+mn-cs"/>
              </a:defRPr>
            </a:lvl1pPr>
          </a:lstStyle>
          <a:p>
            <a:pPr>
              <a:defRPr/>
            </a:pPr>
            <a:fld id="{99506E46-8206-43F9-8CC1-DBB42AF091FE}" type="datetimeFigureOut">
              <a:rPr lang="en-US"/>
              <a:pPr>
                <a:defRPr/>
              </a:pPr>
              <a:t>9/29/2018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EA1068AA-58DA-4D1C-AB47-24E36451F874}" type="slidenum">
              <a:rPr lang="en-US" altLang="en-US"/>
              <a:pPr/>
              <a:t>‹#›</a:t>
            </a:fld>
            <a:endParaRPr lang="en-US" altLang="en-US"/>
          </a:p>
        </p:txBody>
      </p:sp>
    </p:spTree>
    <p:extLst>
      <p:ext uri="{BB962C8B-B14F-4D97-AF65-F5344CB8AC3E}">
        <p14:creationId xmlns:p14="http://schemas.microsoft.com/office/powerpoint/2010/main" val="34138984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DE870E82-4EAD-4EE6-8395-43D2C03B113B}" type="slidenum">
              <a:rPr lang="en-US" altLang="en-US"/>
              <a:pPr/>
              <a:t>2</a:t>
            </a:fld>
            <a:endParaRPr lang="en-US" altLang="en-US"/>
          </a:p>
        </p:txBody>
      </p:sp>
    </p:spTree>
    <p:extLst>
      <p:ext uri="{BB962C8B-B14F-4D97-AF65-F5344CB8AC3E}">
        <p14:creationId xmlns:p14="http://schemas.microsoft.com/office/powerpoint/2010/main" val="1773784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55 degrees 45 min North</a:t>
            </a:r>
          </a:p>
        </p:txBody>
      </p:sp>
      <p:sp>
        <p:nvSpPr>
          <p:cNvPr id="1843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0EDB88E9-B67E-4E19-9744-26DEC69BCCDA}" type="slidenum">
              <a:rPr lang="en-US" altLang="en-US"/>
              <a:pPr/>
              <a:t>3</a:t>
            </a:fld>
            <a:endParaRPr lang="en-US" altLang="en-US"/>
          </a:p>
        </p:txBody>
      </p:sp>
    </p:spTree>
    <p:extLst>
      <p:ext uri="{BB962C8B-B14F-4D97-AF65-F5344CB8AC3E}">
        <p14:creationId xmlns:p14="http://schemas.microsoft.com/office/powerpoint/2010/main" val="1966442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505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4505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5E40AAE4-DBFD-46BC-8191-17396AF26AF8}" type="slidenum">
              <a:rPr lang="en-US" altLang="en-US"/>
              <a:pPr/>
              <a:t>28</a:t>
            </a:fld>
            <a:endParaRPr lang="en-US" altLang="en-US"/>
          </a:p>
        </p:txBody>
      </p:sp>
    </p:spTree>
    <p:extLst>
      <p:ext uri="{BB962C8B-B14F-4D97-AF65-F5344CB8AC3E}">
        <p14:creationId xmlns:p14="http://schemas.microsoft.com/office/powerpoint/2010/main" val="14811147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481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0C5AED1C-E9AF-465C-8565-7DEBCFFF6E4F}" type="slidenum">
              <a:rPr lang="en-US" altLang="en-US"/>
              <a:pPr/>
              <a:t>30</a:t>
            </a:fld>
            <a:endParaRPr lang="en-US" altLang="en-US"/>
          </a:p>
        </p:txBody>
      </p:sp>
    </p:spTree>
    <p:extLst>
      <p:ext uri="{BB962C8B-B14F-4D97-AF65-F5344CB8AC3E}">
        <p14:creationId xmlns:p14="http://schemas.microsoft.com/office/powerpoint/2010/main" val="41548374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hemeOverride" Target="../theme/themeOverride1.xml"/><Relationship Id="rId5" Type="http://schemas.openxmlformats.org/officeDocument/2006/relationships/image" Target="../media/image4.jpeg"/><Relationship Id="rId4"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tx1"/>
        </a:solidFill>
        <a:effectLst/>
      </p:bgPr>
    </p:bg>
    <p:spTree>
      <p:nvGrpSpPr>
        <p:cNvPr id="1" name=""/>
        <p:cNvGrpSpPr/>
        <p:nvPr/>
      </p:nvGrpSpPr>
      <p:grpSpPr>
        <a:xfrm>
          <a:off x="0" y="0"/>
          <a:ext cx="0" cy="0"/>
          <a:chOff x="0" y="0"/>
          <a:chExt cx="0" cy="0"/>
        </a:xfrm>
      </p:grpSpPr>
      <p:pic>
        <p:nvPicPr>
          <p:cNvPr id="4" name="Picture 10"/>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1406525"/>
            <a:ext cx="9144000" cy="1989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5"/>
          <p:cNvSpPr txBox="1"/>
          <p:nvPr userDrawn="1"/>
        </p:nvSpPr>
        <p:spPr>
          <a:xfrm>
            <a:off x="6427788" y="6510338"/>
            <a:ext cx="2708275" cy="254000"/>
          </a:xfrm>
          <a:prstGeom prst="rect">
            <a:avLst/>
          </a:prstGeom>
          <a:noFill/>
        </p:spPr>
        <p:txBody>
          <a:bodyPr>
            <a:spAutoFit/>
          </a:bodyPr>
          <a:lstStyle/>
          <a:p>
            <a:pPr algn="r" fontAlgn="auto">
              <a:spcBef>
                <a:spcPts val="0"/>
              </a:spcBef>
              <a:spcAft>
                <a:spcPts val="0"/>
              </a:spcAft>
              <a:defRPr/>
            </a:pPr>
            <a:r>
              <a:rPr lang="en-US" sz="1050" dirty="0">
                <a:solidFill>
                  <a:schemeClr val="bg1"/>
                </a:solidFill>
                <a:latin typeface="Arial Narrow" panose="020B0606020202030204" pitchFamily="34" charset="0"/>
                <a:cs typeface="+mn-cs"/>
              </a:rPr>
              <a:t>Plenary Session #3 │ Monday - October 1, 2018 </a:t>
            </a:r>
          </a:p>
        </p:txBody>
      </p:sp>
      <p:pic>
        <p:nvPicPr>
          <p:cNvPr id="6" name="Picture 4"/>
          <p:cNvPicPr>
            <a:picLocks noChangeAspect="1"/>
          </p:cNvPicPr>
          <p:nvPr userDrawn="1"/>
        </p:nvPicPr>
        <p:blipFill>
          <a:blip r:embed="rId4">
            <a:extLst>
              <a:ext uri="{28A0092B-C50C-407E-A947-70E740481C1C}">
                <a14:useLocalDpi xmlns:a14="http://schemas.microsoft.com/office/drawing/2010/main" val="0"/>
              </a:ext>
            </a:extLst>
          </a:blip>
          <a:srcRect b="5756"/>
          <a:stretch>
            <a:fillRect/>
          </a:stretch>
        </p:blipFill>
        <p:spPr bwMode="auto">
          <a:xfrm>
            <a:off x="3125788" y="0"/>
            <a:ext cx="6018212" cy="142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7"/>
          <p:cNvPicPr>
            <a:picLocks noChangeAspect="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0" y="38100"/>
            <a:ext cx="3125788" cy="138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59267" y="3969535"/>
            <a:ext cx="9017000" cy="862543"/>
          </a:xfrm>
        </p:spPr>
        <p:txBody>
          <a:bodyPr>
            <a:normAutofit/>
          </a:bodyPr>
          <a:lstStyle>
            <a:lvl1pPr algn="ctr">
              <a:defRPr sz="4000" baseline="0"/>
            </a:lvl1pPr>
          </a:lstStyle>
          <a:p>
            <a:r>
              <a:rPr lang="en-US" dirty="0"/>
              <a:t>Click to edit Master title style</a:t>
            </a:r>
          </a:p>
        </p:txBody>
      </p:sp>
      <p:sp>
        <p:nvSpPr>
          <p:cNvPr id="3" name="Subtitle 2"/>
          <p:cNvSpPr>
            <a:spLocks noGrp="1"/>
          </p:cNvSpPr>
          <p:nvPr>
            <p:ph type="subTitle" idx="1"/>
          </p:nvPr>
        </p:nvSpPr>
        <p:spPr>
          <a:xfrm>
            <a:off x="59267" y="5450919"/>
            <a:ext cx="9017000" cy="831353"/>
          </a:xfrm>
        </p:spPr>
        <p:txBody>
          <a:bodyPr>
            <a:normAutofit/>
          </a:bodyPr>
          <a:lstStyle>
            <a:lvl1pPr marL="0" indent="0" algn="ctr">
              <a:lnSpc>
                <a:spcPct val="100000"/>
              </a:lnSpc>
              <a:spcBef>
                <a:spcPts val="0"/>
              </a:spcBef>
              <a:buNone/>
              <a:defRPr sz="1600" i="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171884442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CD895086-DD67-4710-B531-090529E20B6E}" type="slidenum">
              <a:rPr lang="en-US" altLang="en-US"/>
              <a:pPr/>
              <a:t>‹#›</a:t>
            </a:fld>
            <a:endParaRPr lang="en-US" altLang="en-US"/>
          </a:p>
        </p:txBody>
      </p:sp>
    </p:spTree>
    <p:extLst>
      <p:ext uri="{BB962C8B-B14F-4D97-AF65-F5344CB8AC3E}">
        <p14:creationId xmlns:p14="http://schemas.microsoft.com/office/powerpoint/2010/main" val="3731335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5A967931-B31E-44E4-BA11-7A1B4DC815D0}" type="slidenum">
              <a:rPr lang="en-US" altLang="en-US"/>
              <a:pPr/>
              <a:t>‹#›</a:t>
            </a:fld>
            <a:endParaRPr lang="en-US" altLang="en-US"/>
          </a:p>
        </p:txBody>
      </p:sp>
    </p:spTree>
    <p:extLst>
      <p:ext uri="{BB962C8B-B14F-4D97-AF65-F5344CB8AC3E}">
        <p14:creationId xmlns:p14="http://schemas.microsoft.com/office/powerpoint/2010/main" val="1237331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TextBox 3"/>
          <p:cNvSpPr txBox="1"/>
          <p:nvPr userDrawn="1"/>
        </p:nvSpPr>
        <p:spPr>
          <a:xfrm>
            <a:off x="6065838" y="6510338"/>
            <a:ext cx="2654300" cy="254000"/>
          </a:xfrm>
          <a:prstGeom prst="rect">
            <a:avLst/>
          </a:prstGeom>
          <a:noFill/>
        </p:spPr>
        <p:txBody>
          <a:bodyPr>
            <a:spAutoFit/>
          </a:bodyPr>
          <a:lstStyle/>
          <a:p>
            <a:pPr algn="r" fontAlgn="auto">
              <a:spcBef>
                <a:spcPts val="0"/>
              </a:spcBef>
              <a:spcAft>
                <a:spcPts val="0"/>
              </a:spcAft>
              <a:defRPr/>
            </a:pPr>
            <a:r>
              <a:rPr lang="en-US" sz="1050" dirty="0">
                <a:solidFill>
                  <a:srgbClr val="37668F"/>
                </a:solidFill>
                <a:latin typeface="Arial Narrow" panose="020B0606020202030204" pitchFamily="34" charset="0"/>
                <a:cs typeface="+mn-cs"/>
              </a:rPr>
              <a:t>Plenary Session #3 │ Monday - October 1, 2018 │ </a:t>
            </a:r>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6200" y="1727199"/>
            <a:ext cx="8991600" cy="4741334"/>
          </a:xfrm>
        </p:spPr>
        <p:txBody>
          <a:bodyPr/>
          <a:lstStyle>
            <a:lvl1pPr marL="228600" indent="-228600">
              <a:buClr>
                <a:srgbClr val="37668F"/>
              </a:buClr>
              <a:buFont typeface="Wingdings" panose="05000000000000000000" pitchFamily="2" charset="2"/>
              <a:buChar char="§"/>
              <a:defRPr/>
            </a:lvl1pPr>
            <a:lvl2pPr marL="685800" indent="-228600">
              <a:buClr>
                <a:srgbClr val="F4AC34"/>
              </a:buClr>
              <a:buFont typeface="Arial Narrow" panose="020B0606020202030204" pitchFamily="34" charset="0"/>
              <a:buChar char="−"/>
              <a:defRPr/>
            </a:lvl2pPr>
            <a:lvl3pPr>
              <a:buClr>
                <a:srgbClr val="0F83B7"/>
              </a:buClr>
              <a:defRPr/>
            </a:lvl3pPr>
            <a:lvl4pPr marL="1600200" indent="-228600">
              <a:buClr>
                <a:srgbClr val="37668F"/>
              </a:buClr>
              <a:buFont typeface="Arial" panose="020B0604020202020204" pitchFamily="34" charset="0"/>
              <a:buChar char="»"/>
              <a:defRPr/>
            </a:lvl4pPr>
            <a:lvl5pPr marL="2057400" indent="-228600">
              <a:buClr>
                <a:srgbClr val="3C7499"/>
              </a:buClr>
              <a:buSzPct val="80000"/>
              <a:buFont typeface="Courier New" panose="02070309020205020404" pitchFamily="49" charset="0"/>
              <a:buChar char="o"/>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10"/>
          </p:nvPr>
        </p:nvSpPr>
        <p:spPr>
          <a:xfrm>
            <a:off x="8580438" y="6510338"/>
            <a:ext cx="484187" cy="234950"/>
          </a:xfrm>
        </p:spPr>
        <p:txBody>
          <a:bodyPr/>
          <a:lstStyle>
            <a:lvl1pPr algn="ctr">
              <a:defRPr b="1">
                <a:solidFill>
                  <a:srgbClr val="3C7499"/>
                </a:solidFill>
                <a:latin typeface="Arial Narrow" panose="020B0606020202030204" pitchFamily="34" charset="0"/>
              </a:defRPr>
            </a:lvl1pPr>
          </a:lstStyle>
          <a:p>
            <a:fld id="{E8D6BC1E-8FD8-4150-AF05-76694D52D4F2}" type="slidenum">
              <a:rPr lang="en-US" altLang="en-US"/>
              <a:pPr/>
              <a:t>‹#›</a:t>
            </a:fld>
            <a:endParaRPr lang="en-US" altLang="en-US"/>
          </a:p>
        </p:txBody>
      </p:sp>
    </p:spTree>
    <p:extLst>
      <p:ext uri="{BB962C8B-B14F-4D97-AF65-F5344CB8AC3E}">
        <p14:creationId xmlns:p14="http://schemas.microsoft.com/office/powerpoint/2010/main" val="3453076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B3BA891D-DC1A-4638-AD2D-D44750C6A47E}" type="slidenum">
              <a:rPr lang="en-US" altLang="en-US"/>
              <a:pPr/>
              <a:t>‹#›</a:t>
            </a:fld>
            <a:endParaRPr lang="en-US" altLang="en-US"/>
          </a:p>
        </p:txBody>
      </p:sp>
    </p:spTree>
    <p:extLst>
      <p:ext uri="{BB962C8B-B14F-4D97-AF65-F5344CB8AC3E}">
        <p14:creationId xmlns:p14="http://schemas.microsoft.com/office/powerpoint/2010/main" val="25824837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8EF59175-4AE8-408C-B006-BC914DF01EC6}" type="slidenum">
              <a:rPr lang="en-US" altLang="en-US"/>
              <a:pPr/>
              <a:t>‹#›</a:t>
            </a:fld>
            <a:endParaRPr lang="en-US" altLang="en-US"/>
          </a:p>
        </p:txBody>
      </p:sp>
    </p:spTree>
    <p:extLst>
      <p:ext uri="{BB962C8B-B14F-4D97-AF65-F5344CB8AC3E}">
        <p14:creationId xmlns:p14="http://schemas.microsoft.com/office/powerpoint/2010/main" val="21830541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fld id="{D3BB041A-E796-484C-8203-155EF695A7CB}" type="slidenum">
              <a:rPr lang="en-US" altLang="en-US"/>
              <a:pPr/>
              <a:t>‹#›</a:t>
            </a:fld>
            <a:endParaRPr lang="en-US" altLang="en-US"/>
          </a:p>
        </p:txBody>
      </p:sp>
    </p:spTree>
    <p:extLst>
      <p:ext uri="{BB962C8B-B14F-4D97-AF65-F5344CB8AC3E}">
        <p14:creationId xmlns:p14="http://schemas.microsoft.com/office/powerpoint/2010/main" val="7460879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3"/>
          <p:cNvSpPr>
            <a:spLocks noGrp="1"/>
          </p:cNvSpPr>
          <p:nvPr>
            <p:ph type="dt" sz="half" idx="10"/>
          </p:nvPr>
        </p:nvSpPr>
        <p:spPr/>
        <p:txBody>
          <a:bodyPr/>
          <a:lstStyle>
            <a:lvl1pPr>
              <a:defRPr/>
            </a:lvl1pPr>
          </a:lstStyle>
          <a:p>
            <a:pPr>
              <a:defRPr/>
            </a:pPr>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fld id="{4F5F0482-B57A-4742-8B7F-741DB8EA1C57}" type="slidenum">
              <a:rPr lang="en-US" altLang="en-US"/>
              <a:pPr/>
              <a:t>‹#›</a:t>
            </a:fld>
            <a:endParaRPr lang="en-US" altLang="en-US"/>
          </a:p>
        </p:txBody>
      </p:sp>
    </p:spTree>
    <p:extLst>
      <p:ext uri="{BB962C8B-B14F-4D97-AF65-F5344CB8AC3E}">
        <p14:creationId xmlns:p14="http://schemas.microsoft.com/office/powerpoint/2010/main" val="2660731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fld id="{A470DC85-4EE2-4C74-860D-6BA069C5AB65}" type="slidenum">
              <a:rPr lang="en-US" altLang="en-US"/>
              <a:pPr/>
              <a:t>‹#›</a:t>
            </a:fld>
            <a:endParaRPr lang="en-US" altLang="en-US"/>
          </a:p>
        </p:txBody>
      </p:sp>
    </p:spTree>
    <p:extLst>
      <p:ext uri="{BB962C8B-B14F-4D97-AF65-F5344CB8AC3E}">
        <p14:creationId xmlns:p14="http://schemas.microsoft.com/office/powerpoint/2010/main" val="1703742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9032DE08-C255-4F3C-B585-6E03579D08EE}" type="slidenum">
              <a:rPr lang="en-US" altLang="en-US"/>
              <a:pPr/>
              <a:t>‹#›</a:t>
            </a:fld>
            <a:endParaRPr lang="en-US" altLang="en-US"/>
          </a:p>
        </p:txBody>
      </p:sp>
    </p:spTree>
    <p:extLst>
      <p:ext uri="{BB962C8B-B14F-4D97-AF65-F5344CB8AC3E}">
        <p14:creationId xmlns:p14="http://schemas.microsoft.com/office/powerpoint/2010/main" val="3009664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39E8DF4C-8A70-4F8C-A54C-3FB5216D09B9}" type="slidenum">
              <a:rPr lang="en-US" altLang="en-US"/>
              <a:pPr/>
              <a:t>‹#›</a:t>
            </a:fld>
            <a:endParaRPr lang="en-US" altLang="en-US"/>
          </a:p>
        </p:txBody>
      </p:sp>
    </p:spTree>
    <p:extLst>
      <p:ext uri="{BB962C8B-B14F-4D97-AF65-F5344CB8AC3E}">
        <p14:creationId xmlns:p14="http://schemas.microsoft.com/office/powerpoint/2010/main" val="21186632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0"/>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0"/>
            <a:ext cx="3214688" cy="142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itle Placeholder 1"/>
          <p:cNvSpPr>
            <a:spLocks noGrp="1"/>
          </p:cNvSpPr>
          <p:nvPr>
            <p:ph type="title"/>
          </p:nvPr>
        </p:nvSpPr>
        <p:spPr bwMode="auto">
          <a:xfrm>
            <a:off x="3208338" y="68263"/>
            <a:ext cx="5859462" cy="1252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8" name="Text Placeholder 2"/>
          <p:cNvSpPr>
            <a:spLocks noGrp="1"/>
          </p:cNvSpPr>
          <p:nvPr>
            <p:ph type="body" idx="1"/>
          </p:nvPr>
        </p:nvSpPr>
        <p:spPr bwMode="auto">
          <a:xfrm>
            <a:off x="76200" y="1744663"/>
            <a:ext cx="8991600" cy="454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anose="020F0502020204030204" pitchFamily="34" charset="0"/>
              </a:defRPr>
            </a:lvl1pPr>
          </a:lstStyle>
          <a:p>
            <a:fld id="{A73FC325-C45C-4FAB-81A4-C11334070C6F}"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72" r:id="rId1"/>
    <p:sldLayoutId id="2147483673"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rtl="0" fontAlgn="base">
        <a:lnSpc>
          <a:spcPct val="90000"/>
        </a:lnSpc>
        <a:spcBef>
          <a:spcPct val="0"/>
        </a:spcBef>
        <a:spcAft>
          <a:spcPct val="0"/>
        </a:spcAft>
        <a:defRPr sz="4000" kern="1200">
          <a:solidFill>
            <a:schemeClr val="bg1"/>
          </a:solidFill>
          <a:latin typeface="Arial Narrow" panose="020B0606020202030204" pitchFamily="34" charset="0"/>
          <a:ea typeface="+mj-ea"/>
          <a:cs typeface="+mj-cs"/>
        </a:defRPr>
      </a:lvl1pPr>
      <a:lvl2pPr algn="ctr" rtl="0" fontAlgn="base">
        <a:lnSpc>
          <a:spcPct val="90000"/>
        </a:lnSpc>
        <a:spcBef>
          <a:spcPct val="0"/>
        </a:spcBef>
        <a:spcAft>
          <a:spcPct val="0"/>
        </a:spcAft>
        <a:defRPr sz="4000">
          <a:solidFill>
            <a:schemeClr val="bg1"/>
          </a:solidFill>
          <a:latin typeface="Arial Narrow" panose="020B0606020202030204" pitchFamily="34" charset="0"/>
        </a:defRPr>
      </a:lvl2pPr>
      <a:lvl3pPr algn="ctr" rtl="0" fontAlgn="base">
        <a:lnSpc>
          <a:spcPct val="90000"/>
        </a:lnSpc>
        <a:spcBef>
          <a:spcPct val="0"/>
        </a:spcBef>
        <a:spcAft>
          <a:spcPct val="0"/>
        </a:spcAft>
        <a:defRPr sz="4000">
          <a:solidFill>
            <a:schemeClr val="bg1"/>
          </a:solidFill>
          <a:latin typeface="Arial Narrow" panose="020B0606020202030204" pitchFamily="34" charset="0"/>
        </a:defRPr>
      </a:lvl3pPr>
      <a:lvl4pPr algn="ctr" rtl="0" fontAlgn="base">
        <a:lnSpc>
          <a:spcPct val="90000"/>
        </a:lnSpc>
        <a:spcBef>
          <a:spcPct val="0"/>
        </a:spcBef>
        <a:spcAft>
          <a:spcPct val="0"/>
        </a:spcAft>
        <a:defRPr sz="4000">
          <a:solidFill>
            <a:schemeClr val="bg1"/>
          </a:solidFill>
          <a:latin typeface="Arial Narrow" panose="020B0606020202030204" pitchFamily="34" charset="0"/>
        </a:defRPr>
      </a:lvl4pPr>
      <a:lvl5pPr algn="ctr" rtl="0" fontAlgn="base">
        <a:lnSpc>
          <a:spcPct val="90000"/>
        </a:lnSpc>
        <a:spcBef>
          <a:spcPct val="0"/>
        </a:spcBef>
        <a:spcAft>
          <a:spcPct val="0"/>
        </a:spcAft>
        <a:defRPr sz="4000">
          <a:solidFill>
            <a:schemeClr val="bg1"/>
          </a:solidFill>
          <a:latin typeface="Arial Narrow" panose="020B0606020202030204" pitchFamily="34" charset="0"/>
        </a:defRPr>
      </a:lvl5pPr>
      <a:lvl6pPr marL="457200" algn="ctr" rtl="0" fontAlgn="base">
        <a:lnSpc>
          <a:spcPct val="90000"/>
        </a:lnSpc>
        <a:spcBef>
          <a:spcPct val="0"/>
        </a:spcBef>
        <a:spcAft>
          <a:spcPct val="0"/>
        </a:spcAft>
        <a:defRPr sz="4000">
          <a:solidFill>
            <a:schemeClr val="bg1"/>
          </a:solidFill>
          <a:latin typeface="Arial Narrow" panose="020B0606020202030204" pitchFamily="34" charset="0"/>
        </a:defRPr>
      </a:lvl6pPr>
      <a:lvl7pPr marL="914400" algn="ctr" rtl="0" fontAlgn="base">
        <a:lnSpc>
          <a:spcPct val="90000"/>
        </a:lnSpc>
        <a:spcBef>
          <a:spcPct val="0"/>
        </a:spcBef>
        <a:spcAft>
          <a:spcPct val="0"/>
        </a:spcAft>
        <a:defRPr sz="4000">
          <a:solidFill>
            <a:schemeClr val="bg1"/>
          </a:solidFill>
          <a:latin typeface="Arial Narrow" panose="020B0606020202030204" pitchFamily="34" charset="0"/>
        </a:defRPr>
      </a:lvl7pPr>
      <a:lvl8pPr marL="1371600" algn="ctr" rtl="0" fontAlgn="base">
        <a:lnSpc>
          <a:spcPct val="90000"/>
        </a:lnSpc>
        <a:spcBef>
          <a:spcPct val="0"/>
        </a:spcBef>
        <a:spcAft>
          <a:spcPct val="0"/>
        </a:spcAft>
        <a:defRPr sz="4000">
          <a:solidFill>
            <a:schemeClr val="bg1"/>
          </a:solidFill>
          <a:latin typeface="Arial Narrow" panose="020B0606020202030204" pitchFamily="34" charset="0"/>
        </a:defRPr>
      </a:lvl8pPr>
      <a:lvl9pPr marL="1828800" algn="ctr" rtl="0" fontAlgn="base">
        <a:lnSpc>
          <a:spcPct val="90000"/>
        </a:lnSpc>
        <a:spcBef>
          <a:spcPct val="0"/>
        </a:spcBef>
        <a:spcAft>
          <a:spcPct val="0"/>
        </a:spcAft>
        <a:defRPr sz="4000">
          <a:solidFill>
            <a:schemeClr val="bg1"/>
          </a:solidFill>
          <a:latin typeface="Arial Narrow" panose="020B0606020202030204" pitchFamily="34" charset="0"/>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Arial Narrow" panose="020B0606020202030204" pitchFamily="34" charset="0"/>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Arial Narrow" panose="020B0606020202030204" pitchFamily="34" charset="0"/>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Arial Narrow" panose="020B0606020202030204" pitchFamily="34" charset="0"/>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Arial Narrow" panose="020B0606020202030204" pitchFamily="34" charset="0"/>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Arial Narrow" panose="020B06060202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emf"/><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ctrTitle"/>
          </p:nvPr>
        </p:nvSpPr>
        <p:spPr>
          <a:xfrm>
            <a:off x="68263" y="4129088"/>
            <a:ext cx="9075737" cy="862012"/>
          </a:xfrm>
        </p:spPr>
        <p:txBody>
          <a:bodyPr/>
          <a:lstStyle/>
          <a:p>
            <a:r>
              <a:rPr lang="en-US" altLang="en-US" sz="2800" b="1"/>
              <a:t>Joint Coordinating Committee for Radiation Effects Research Radiation Dose Reconstruction for the Techa River and Mayak Worker Cohorts</a:t>
            </a:r>
          </a:p>
        </p:txBody>
      </p:sp>
      <p:sp>
        <p:nvSpPr>
          <p:cNvPr id="14338" name="Subtitle 2"/>
          <p:cNvSpPr>
            <a:spLocks noGrp="1"/>
          </p:cNvSpPr>
          <p:nvPr>
            <p:ph type="subTitle" idx="1"/>
          </p:nvPr>
        </p:nvSpPr>
        <p:spPr>
          <a:xfrm>
            <a:off x="0" y="5684838"/>
            <a:ext cx="9017000" cy="869950"/>
          </a:xfrm>
        </p:spPr>
        <p:txBody>
          <a:bodyPr/>
          <a:lstStyle/>
          <a:p>
            <a:pPr>
              <a:spcBef>
                <a:spcPct val="0"/>
              </a:spcBef>
            </a:pPr>
            <a:r>
              <a:rPr lang="nn-NO" altLang="en-US" b="1"/>
              <a:t> Bruce Napier, Michael Smith; PNNL</a:t>
            </a:r>
          </a:p>
          <a:p>
            <a:pPr>
              <a:spcBef>
                <a:spcPct val="0"/>
              </a:spcBef>
            </a:pPr>
            <a:r>
              <a:rPr lang="nn-NO" altLang="en-US" b="1"/>
              <a:t>Marina Degteva; URCRM</a:t>
            </a:r>
          </a:p>
          <a:p>
            <a:pPr>
              <a:spcBef>
                <a:spcPct val="0"/>
              </a:spcBef>
            </a:pPr>
            <a:r>
              <a:rPr lang="nn-NO" altLang="en-US" b="1"/>
              <a:t>Alexander Efimov; SUBI</a:t>
            </a:r>
            <a:endParaRPr lang="en-US" altLang="en-US"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p:txBody>
          <a:bodyPr/>
          <a:lstStyle/>
          <a:p>
            <a:r>
              <a:rPr lang="en-US" altLang="en-US">
                <a:solidFill>
                  <a:schemeClr val="tx1"/>
                </a:solidFill>
              </a:rPr>
              <a:t>Mayak Workers –</a:t>
            </a:r>
            <a:br>
              <a:rPr lang="en-US" altLang="en-US">
                <a:solidFill>
                  <a:schemeClr val="tx1"/>
                </a:solidFill>
              </a:rPr>
            </a:br>
            <a:r>
              <a:rPr lang="en-US" altLang="en-US">
                <a:solidFill>
                  <a:schemeClr val="tx1"/>
                </a:solidFill>
              </a:rPr>
              <a:t>Internal Dosimetry</a:t>
            </a:r>
          </a:p>
        </p:txBody>
      </p:sp>
      <p:sp>
        <p:nvSpPr>
          <p:cNvPr id="3" name="Content Placeholder 2"/>
          <p:cNvSpPr>
            <a:spLocks noGrp="1"/>
          </p:cNvSpPr>
          <p:nvPr>
            <p:ph idx="1"/>
          </p:nvPr>
        </p:nvSpPr>
        <p:spPr>
          <a:xfrm>
            <a:off x="76200" y="1409700"/>
            <a:ext cx="8991600" cy="5380038"/>
          </a:xfrm>
        </p:spPr>
        <p:txBody>
          <a:bodyPr rtlCol="0">
            <a:normAutofit fontScale="92500" lnSpcReduction="10000"/>
          </a:bodyPr>
          <a:lstStyle/>
          <a:p>
            <a:pPr fontAlgn="auto">
              <a:lnSpc>
                <a:spcPct val="110000"/>
              </a:lnSpc>
              <a:spcAft>
                <a:spcPts val="0"/>
              </a:spcAft>
              <a:defRPr/>
            </a:pPr>
            <a:r>
              <a:rPr lang="en-US" dirty="0"/>
              <a:t>8,043 workers monitored for intakes via urinalysis</a:t>
            </a:r>
          </a:p>
          <a:p>
            <a:pPr fontAlgn="auto">
              <a:lnSpc>
                <a:spcPct val="110000"/>
              </a:lnSpc>
              <a:spcAft>
                <a:spcPts val="0"/>
              </a:spcAft>
              <a:defRPr/>
            </a:pPr>
            <a:r>
              <a:rPr lang="en-US" dirty="0"/>
              <a:t>~1,240 worker autopsy cases are available; ~500 of these also have earlier urinalysis bioassay</a:t>
            </a:r>
          </a:p>
          <a:p>
            <a:pPr fontAlgn="auto">
              <a:lnSpc>
                <a:spcPct val="110000"/>
              </a:lnSpc>
              <a:spcAft>
                <a:spcPts val="0"/>
              </a:spcAft>
              <a:defRPr/>
            </a:pPr>
            <a:r>
              <a:rPr lang="en-US" dirty="0"/>
              <a:t>Project 2.4 used these data to develop rate constants for the lung and systemic </a:t>
            </a:r>
            <a:r>
              <a:rPr lang="en-US" dirty="0" err="1"/>
              <a:t>biokinetic</a:t>
            </a:r>
            <a:r>
              <a:rPr lang="en-US" dirty="0"/>
              <a:t> models</a:t>
            </a:r>
          </a:p>
          <a:p>
            <a:pPr marL="457200" lvl="1" indent="0" fontAlgn="auto">
              <a:lnSpc>
                <a:spcPct val="110000"/>
              </a:lnSpc>
              <a:spcAft>
                <a:spcPts val="0"/>
              </a:spcAft>
              <a:buFont typeface="Arial Narrow" panose="020B0606020202030204" pitchFamily="34" charset="0"/>
              <a:buNone/>
              <a:defRPr/>
            </a:pPr>
            <a:r>
              <a:rPr lang="en-US" dirty="0"/>
              <a:t>Collaborative work with SOLO and U.S. </a:t>
            </a:r>
            <a:r>
              <a:rPr lang="en-US" dirty="0" err="1"/>
              <a:t>Transuranium</a:t>
            </a:r>
            <a:r>
              <a:rPr lang="en-US" dirty="0"/>
              <a:t> and Uranium Registries has demonstrated a bound fraction of inhaled Pu material</a:t>
            </a:r>
          </a:p>
          <a:p>
            <a:pPr fontAlgn="auto">
              <a:lnSpc>
                <a:spcPct val="110000"/>
              </a:lnSpc>
              <a:spcAft>
                <a:spcPts val="0"/>
              </a:spcAft>
              <a:defRPr/>
            </a:pPr>
            <a:r>
              <a:rPr lang="en-US" dirty="0"/>
              <a:t>Impact of DTPA administration taken into account</a:t>
            </a:r>
          </a:p>
          <a:p>
            <a:pPr fontAlgn="auto">
              <a:lnSpc>
                <a:spcPct val="110000"/>
              </a:lnSpc>
              <a:spcAft>
                <a:spcPts val="0"/>
              </a:spcAft>
              <a:defRPr/>
            </a:pPr>
            <a:r>
              <a:rPr lang="en-US" dirty="0"/>
              <a:t>Addition of americium component of dose underway</a:t>
            </a:r>
          </a:p>
          <a:p>
            <a:pPr fontAlgn="auto">
              <a:lnSpc>
                <a:spcPct val="110000"/>
              </a:lnSpc>
              <a:spcAft>
                <a:spcPts val="0"/>
              </a:spcAft>
              <a:defRPr/>
            </a:pPr>
            <a:r>
              <a:rPr lang="en-US" dirty="0"/>
              <a:t>2-Dimensional Monte-Carlo Bayesian model used for reconstruction of internal doses – the PANDORA code</a:t>
            </a:r>
          </a:p>
          <a:p>
            <a:pPr fontAlgn="auto">
              <a:lnSpc>
                <a:spcPct val="110000"/>
              </a:lnSpc>
              <a:spcAft>
                <a:spcPts val="0"/>
              </a:spcAft>
              <a:defRPr/>
            </a:pPr>
            <a:endParaRPr lang="en-US" dirty="0"/>
          </a:p>
        </p:txBody>
      </p:sp>
      <p:sp>
        <p:nvSpPr>
          <p:cNvPr id="25603"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F5CF8B27-EE37-465B-80B0-4C5122673315}" type="slidenum">
              <a:rPr lang="en-US" altLang="en-US">
                <a:solidFill>
                  <a:srgbClr val="3C7499"/>
                </a:solidFill>
                <a:latin typeface="Arial Narrow" panose="020B0606020202030204" pitchFamily="34" charset="0"/>
              </a:rPr>
              <a:pPr/>
              <a:t>10</a:t>
            </a:fld>
            <a:endParaRPr lang="en-US" altLang="en-US">
              <a:solidFill>
                <a:srgbClr val="3C7499"/>
              </a:solidFill>
              <a:latin typeface="Arial Narrow" panose="020B060602020203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p:txBody>
          <a:bodyPr/>
          <a:lstStyle/>
          <a:p>
            <a:r>
              <a:rPr lang="en-US" altLang="en-US">
                <a:solidFill>
                  <a:schemeClr val="tx1"/>
                </a:solidFill>
              </a:rPr>
              <a:t>MWDS-2016 Doses from</a:t>
            </a:r>
            <a:br>
              <a:rPr lang="en-US" altLang="en-US">
                <a:solidFill>
                  <a:schemeClr val="tx1"/>
                </a:solidFill>
              </a:rPr>
            </a:br>
            <a:r>
              <a:rPr lang="en-US" altLang="en-US">
                <a:solidFill>
                  <a:schemeClr val="tx1"/>
                </a:solidFill>
              </a:rPr>
              <a:t>Internal Sources</a:t>
            </a:r>
          </a:p>
        </p:txBody>
      </p:sp>
      <p:sp>
        <p:nvSpPr>
          <p:cNvPr id="26626"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43CA4ACE-CB85-48B6-B07C-2D37D041ECAE}" type="slidenum">
              <a:rPr lang="en-US" altLang="en-US">
                <a:solidFill>
                  <a:srgbClr val="3C7499"/>
                </a:solidFill>
                <a:latin typeface="Arial Narrow" panose="020B0606020202030204" pitchFamily="34" charset="0"/>
              </a:rPr>
              <a:pPr/>
              <a:t>11</a:t>
            </a:fld>
            <a:endParaRPr lang="en-US" altLang="en-US">
              <a:solidFill>
                <a:srgbClr val="3C7499"/>
              </a:solidFill>
              <a:latin typeface="Arial Narrow" panose="020B0606020202030204" pitchFamily="34" charset="0"/>
            </a:endParaRPr>
          </a:p>
        </p:txBody>
      </p:sp>
      <p:sp>
        <p:nvSpPr>
          <p:cNvPr id="26627" name="TextBox 4"/>
          <p:cNvSpPr txBox="1">
            <a:spLocks noChangeArrowheads="1"/>
          </p:cNvSpPr>
          <p:nvPr/>
        </p:nvSpPr>
        <p:spPr bwMode="auto">
          <a:xfrm>
            <a:off x="185738" y="1736725"/>
            <a:ext cx="87725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sz="2400" b="1">
                <a:solidFill>
                  <a:srgbClr val="37668F"/>
                </a:solidFill>
                <a:latin typeface="Arial Narrow" panose="020B0606020202030204" pitchFamily="34" charset="0"/>
              </a:rPr>
              <a:t>Monitored Mayak Worker Cohort of 8043 Workers</a:t>
            </a:r>
          </a:p>
        </p:txBody>
      </p:sp>
      <p:graphicFrame>
        <p:nvGraphicFramePr>
          <p:cNvPr id="6" name="Table 5"/>
          <p:cNvGraphicFramePr>
            <a:graphicFrameLocks noGrp="1"/>
          </p:cNvGraphicFramePr>
          <p:nvPr/>
        </p:nvGraphicFramePr>
        <p:xfrm>
          <a:off x="750888" y="2281238"/>
          <a:ext cx="7642225" cy="1597025"/>
        </p:xfrm>
        <a:graphic>
          <a:graphicData uri="http://schemas.openxmlformats.org/drawingml/2006/table">
            <a:tbl>
              <a:tblPr firstRow="1" firstCol="1" bandRow="1">
                <a:tableStyleId>{5C22544A-7EE6-4342-B048-85BDC9FD1C3A}</a:tableStyleId>
              </a:tblPr>
              <a:tblGrid>
                <a:gridCol w="2257570">
                  <a:extLst>
                    <a:ext uri="{9D8B030D-6E8A-4147-A177-3AD203B41FA5}">
                      <a16:colId xmlns:a16="http://schemas.microsoft.com/office/drawing/2014/main" val="20000"/>
                    </a:ext>
                  </a:extLst>
                </a:gridCol>
                <a:gridCol w="1760308">
                  <a:extLst>
                    <a:ext uri="{9D8B030D-6E8A-4147-A177-3AD203B41FA5}">
                      <a16:colId xmlns:a16="http://schemas.microsoft.com/office/drawing/2014/main" val="20001"/>
                    </a:ext>
                  </a:extLst>
                </a:gridCol>
                <a:gridCol w="1829926">
                  <a:extLst>
                    <a:ext uri="{9D8B030D-6E8A-4147-A177-3AD203B41FA5}">
                      <a16:colId xmlns:a16="http://schemas.microsoft.com/office/drawing/2014/main" val="20002"/>
                    </a:ext>
                  </a:extLst>
                </a:gridCol>
                <a:gridCol w="1794421">
                  <a:extLst>
                    <a:ext uri="{9D8B030D-6E8A-4147-A177-3AD203B41FA5}">
                      <a16:colId xmlns:a16="http://schemas.microsoft.com/office/drawing/2014/main" val="20003"/>
                    </a:ext>
                  </a:extLst>
                </a:gridCol>
              </a:tblGrid>
              <a:tr h="638810">
                <a:tc>
                  <a:txBody>
                    <a:bodyPr/>
                    <a:lstStyle/>
                    <a:p>
                      <a:pPr marL="0" marR="0" algn="ctr">
                        <a:lnSpc>
                          <a:spcPts val="900"/>
                        </a:lnSpc>
                        <a:spcBef>
                          <a:spcPts val="700"/>
                        </a:spcBef>
                        <a:spcAft>
                          <a:spcPts val="350"/>
                        </a:spcAft>
                      </a:pPr>
                      <a:r>
                        <a:rPr lang="en-GB" sz="1600" dirty="0">
                          <a:effectLst/>
                          <a:latin typeface="Arial Narrow" panose="020B0606020202030204" pitchFamily="34" charset="0"/>
                        </a:rPr>
                        <a:t>Organ </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rgbClr val="37668F"/>
                    </a:solidFill>
                  </a:tcPr>
                </a:tc>
                <a:tc>
                  <a:txBody>
                    <a:bodyPr/>
                    <a:lstStyle/>
                    <a:p>
                      <a:pPr marL="0" marR="0" algn="ctr">
                        <a:lnSpc>
                          <a:spcPts val="900"/>
                        </a:lnSpc>
                        <a:spcBef>
                          <a:spcPts val="700"/>
                        </a:spcBef>
                        <a:spcAft>
                          <a:spcPts val="350"/>
                        </a:spcAft>
                      </a:pPr>
                      <a:r>
                        <a:rPr lang="en-US" sz="1600" dirty="0">
                          <a:effectLst/>
                          <a:latin typeface="Arial Narrow" panose="020B0606020202030204" pitchFamily="34" charset="0"/>
                        </a:rPr>
                        <a:t>Median, </a:t>
                      </a:r>
                      <a:r>
                        <a:rPr lang="en-US" sz="1600" dirty="0" err="1">
                          <a:effectLst/>
                          <a:latin typeface="Arial Narrow" panose="020B0606020202030204" pitchFamily="34" charset="0"/>
                        </a:rPr>
                        <a:t>mGy</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rgbClr val="37668F"/>
                    </a:solidFill>
                  </a:tcPr>
                </a:tc>
                <a:tc>
                  <a:txBody>
                    <a:bodyPr/>
                    <a:lstStyle/>
                    <a:p>
                      <a:pPr marL="0" marR="0" algn="ctr">
                        <a:lnSpc>
                          <a:spcPts val="900"/>
                        </a:lnSpc>
                        <a:spcBef>
                          <a:spcPts val="700"/>
                        </a:spcBef>
                        <a:spcAft>
                          <a:spcPts val="350"/>
                        </a:spcAft>
                      </a:pPr>
                      <a:r>
                        <a:rPr lang="en-US" sz="1600" dirty="0">
                          <a:effectLst/>
                          <a:latin typeface="Arial Narrow" panose="020B0606020202030204" pitchFamily="34" charset="0"/>
                        </a:rPr>
                        <a:t>Mean, </a:t>
                      </a:r>
                      <a:r>
                        <a:rPr lang="en-US" sz="1600" dirty="0" err="1">
                          <a:effectLst/>
                          <a:latin typeface="Arial Narrow" panose="020B0606020202030204" pitchFamily="34" charset="0"/>
                        </a:rPr>
                        <a:t>mGy</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rgbClr val="37668F"/>
                    </a:solidFill>
                  </a:tcPr>
                </a:tc>
                <a:tc>
                  <a:txBody>
                    <a:bodyPr/>
                    <a:lstStyle/>
                    <a:p>
                      <a:pPr marL="0" marR="0" algn="ctr">
                        <a:lnSpc>
                          <a:spcPts val="900"/>
                        </a:lnSpc>
                        <a:spcBef>
                          <a:spcPts val="700"/>
                        </a:spcBef>
                        <a:spcAft>
                          <a:spcPts val="350"/>
                        </a:spcAft>
                      </a:pPr>
                      <a:r>
                        <a:rPr lang="en-US" sz="1600" dirty="0">
                          <a:effectLst/>
                          <a:latin typeface="Arial Narrow" panose="020B0606020202030204" pitchFamily="34" charset="0"/>
                        </a:rPr>
                        <a:t>Maximum, </a:t>
                      </a:r>
                      <a:r>
                        <a:rPr lang="en-US" sz="1600" dirty="0" err="1">
                          <a:effectLst/>
                          <a:latin typeface="Arial Narrow" panose="020B0606020202030204" pitchFamily="34" charset="0"/>
                        </a:rPr>
                        <a:t>mGy</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rgbClr val="37668F"/>
                    </a:solidFill>
                  </a:tcPr>
                </a:tc>
                <a:extLst>
                  <a:ext uri="{0D108BD9-81ED-4DB2-BD59-A6C34878D82A}">
                    <a16:rowId xmlns:a16="http://schemas.microsoft.com/office/drawing/2014/main" val="10000"/>
                  </a:ext>
                </a:extLst>
              </a:tr>
              <a:tr h="319405">
                <a:tc>
                  <a:txBody>
                    <a:bodyPr/>
                    <a:lstStyle/>
                    <a:p>
                      <a:pPr marL="0" marR="0">
                        <a:lnSpc>
                          <a:spcPts val="900"/>
                        </a:lnSpc>
                        <a:spcBef>
                          <a:spcPts val="0"/>
                        </a:spcBef>
                        <a:spcAft>
                          <a:spcPts val="0"/>
                        </a:spcAft>
                      </a:pPr>
                      <a:r>
                        <a:rPr lang="en-US" sz="1600" dirty="0">
                          <a:effectLst/>
                          <a:latin typeface="Arial Narrow" panose="020B0606020202030204" pitchFamily="34" charset="0"/>
                        </a:rPr>
                        <a:t>Bone surface cells</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rgbClr val="3C7499"/>
                    </a:solidFill>
                  </a:tcPr>
                </a:tc>
                <a:tc>
                  <a:txBody>
                    <a:bodyPr/>
                    <a:lstStyle/>
                    <a:p>
                      <a:pPr marL="0" marR="0" algn="ctr">
                        <a:lnSpc>
                          <a:spcPts val="900"/>
                        </a:lnSpc>
                        <a:spcBef>
                          <a:spcPts val="0"/>
                        </a:spcBef>
                        <a:spcAft>
                          <a:spcPts val="0"/>
                        </a:spcAft>
                        <a:tabLst>
                          <a:tab pos="259715" algn="dec"/>
                        </a:tabLst>
                      </a:pPr>
                      <a:r>
                        <a:rPr lang="en-US" sz="1600" dirty="0">
                          <a:effectLst/>
                          <a:latin typeface="Arial Narrow" panose="020B0606020202030204" pitchFamily="34" charset="0"/>
                        </a:rPr>
                        <a:t>108</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chemeClr val="bg1">
                        <a:lumMod val="95000"/>
                      </a:schemeClr>
                    </a:solidFill>
                  </a:tcPr>
                </a:tc>
                <a:tc>
                  <a:txBody>
                    <a:bodyPr/>
                    <a:lstStyle/>
                    <a:p>
                      <a:pPr marL="0" marR="0" algn="ctr">
                        <a:lnSpc>
                          <a:spcPts val="900"/>
                        </a:lnSpc>
                        <a:spcBef>
                          <a:spcPts val="0"/>
                        </a:spcBef>
                        <a:spcAft>
                          <a:spcPts val="0"/>
                        </a:spcAft>
                        <a:tabLst>
                          <a:tab pos="203200" algn="dec"/>
                        </a:tabLst>
                      </a:pPr>
                      <a:r>
                        <a:rPr lang="en-US" sz="1600" dirty="0">
                          <a:effectLst/>
                          <a:latin typeface="Arial Narrow" panose="020B0606020202030204" pitchFamily="34" charset="0"/>
                        </a:rPr>
                        <a:t>707</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chemeClr val="bg1">
                        <a:lumMod val="95000"/>
                      </a:schemeClr>
                    </a:solidFill>
                  </a:tcPr>
                </a:tc>
                <a:tc>
                  <a:txBody>
                    <a:bodyPr/>
                    <a:lstStyle/>
                    <a:p>
                      <a:pPr marL="0" marR="0" algn="ctr">
                        <a:lnSpc>
                          <a:spcPts val="900"/>
                        </a:lnSpc>
                        <a:spcBef>
                          <a:spcPts val="0"/>
                        </a:spcBef>
                        <a:spcAft>
                          <a:spcPts val="0"/>
                        </a:spcAft>
                        <a:tabLst>
                          <a:tab pos="398145" algn="r"/>
                        </a:tabLst>
                      </a:pPr>
                      <a:r>
                        <a:rPr lang="en-US" sz="1600" dirty="0">
                          <a:effectLst/>
                          <a:latin typeface="Arial Narrow" panose="020B0606020202030204" pitchFamily="34" charset="0"/>
                        </a:rPr>
                        <a:t>	46,600</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chemeClr val="bg1">
                        <a:lumMod val="95000"/>
                      </a:schemeClr>
                    </a:solidFill>
                  </a:tcPr>
                </a:tc>
                <a:extLst>
                  <a:ext uri="{0D108BD9-81ED-4DB2-BD59-A6C34878D82A}">
                    <a16:rowId xmlns:a16="http://schemas.microsoft.com/office/drawing/2014/main" val="10001"/>
                  </a:ext>
                </a:extLst>
              </a:tr>
              <a:tr h="319405">
                <a:tc>
                  <a:txBody>
                    <a:bodyPr/>
                    <a:lstStyle/>
                    <a:p>
                      <a:pPr marL="0" marR="0">
                        <a:lnSpc>
                          <a:spcPts val="900"/>
                        </a:lnSpc>
                        <a:spcBef>
                          <a:spcPts val="0"/>
                        </a:spcBef>
                        <a:spcAft>
                          <a:spcPts val="0"/>
                        </a:spcAft>
                      </a:pPr>
                      <a:r>
                        <a:rPr lang="en-US" sz="1600" dirty="0">
                          <a:effectLst/>
                          <a:latin typeface="Arial Narrow" panose="020B0606020202030204" pitchFamily="34" charset="0"/>
                        </a:rPr>
                        <a:t>Liver </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rgbClr val="3C7499"/>
                    </a:solidFill>
                  </a:tcPr>
                </a:tc>
                <a:tc>
                  <a:txBody>
                    <a:bodyPr/>
                    <a:lstStyle/>
                    <a:p>
                      <a:pPr marL="0" marR="0" algn="ctr">
                        <a:lnSpc>
                          <a:spcPts val="900"/>
                        </a:lnSpc>
                        <a:spcBef>
                          <a:spcPts val="0"/>
                        </a:spcBef>
                        <a:spcAft>
                          <a:spcPts val="0"/>
                        </a:spcAft>
                        <a:tabLst>
                          <a:tab pos="259715" algn="dec"/>
                        </a:tabLst>
                      </a:pPr>
                      <a:r>
                        <a:rPr lang="en-US" sz="1600" dirty="0">
                          <a:effectLst/>
                          <a:latin typeface="Arial Narrow" panose="020B0606020202030204" pitchFamily="34" charset="0"/>
                        </a:rPr>
                        <a:t>27</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chemeClr val="bg1">
                        <a:lumMod val="85000"/>
                      </a:schemeClr>
                    </a:solidFill>
                  </a:tcPr>
                </a:tc>
                <a:tc>
                  <a:txBody>
                    <a:bodyPr/>
                    <a:lstStyle/>
                    <a:p>
                      <a:pPr marL="0" marR="0" algn="ctr">
                        <a:lnSpc>
                          <a:spcPts val="900"/>
                        </a:lnSpc>
                        <a:spcBef>
                          <a:spcPts val="0"/>
                        </a:spcBef>
                        <a:spcAft>
                          <a:spcPts val="0"/>
                        </a:spcAft>
                        <a:tabLst>
                          <a:tab pos="203200" algn="dec"/>
                        </a:tabLst>
                      </a:pPr>
                      <a:r>
                        <a:rPr lang="en-US" sz="1600" dirty="0">
                          <a:effectLst/>
                          <a:latin typeface="Arial Narrow" panose="020B0606020202030204" pitchFamily="34" charset="0"/>
                        </a:rPr>
                        <a:t>177</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chemeClr val="bg1">
                        <a:lumMod val="85000"/>
                      </a:schemeClr>
                    </a:solidFill>
                  </a:tcPr>
                </a:tc>
                <a:tc>
                  <a:txBody>
                    <a:bodyPr/>
                    <a:lstStyle/>
                    <a:p>
                      <a:pPr marL="0" marR="0" algn="ctr">
                        <a:lnSpc>
                          <a:spcPts val="900"/>
                        </a:lnSpc>
                        <a:spcBef>
                          <a:spcPts val="0"/>
                        </a:spcBef>
                        <a:spcAft>
                          <a:spcPts val="0"/>
                        </a:spcAft>
                        <a:tabLst>
                          <a:tab pos="398145" algn="r"/>
                        </a:tabLst>
                      </a:pPr>
                      <a:r>
                        <a:rPr lang="en-US" sz="1600" dirty="0">
                          <a:effectLst/>
                          <a:latin typeface="Arial Narrow" panose="020B0606020202030204" pitchFamily="34" charset="0"/>
                        </a:rPr>
                        <a:t>	11,300</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chemeClr val="bg1">
                        <a:lumMod val="85000"/>
                      </a:schemeClr>
                    </a:solidFill>
                  </a:tcPr>
                </a:tc>
                <a:extLst>
                  <a:ext uri="{0D108BD9-81ED-4DB2-BD59-A6C34878D82A}">
                    <a16:rowId xmlns:a16="http://schemas.microsoft.com/office/drawing/2014/main" val="10002"/>
                  </a:ext>
                </a:extLst>
              </a:tr>
              <a:tr h="319405">
                <a:tc>
                  <a:txBody>
                    <a:bodyPr/>
                    <a:lstStyle/>
                    <a:p>
                      <a:pPr marL="0" marR="0">
                        <a:lnSpc>
                          <a:spcPts val="900"/>
                        </a:lnSpc>
                        <a:spcBef>
                          <a:spcPts val="0"/>
                        </a:spcBef>
                        <a:spcAft>
                          <a:spcPts val="0"/>
                        </a:spcAft>
                      </a:pPr>
                      <a:r>
                        <a:rPr lang="en-US" sz="1600" dirty="0">
                          <a:effectLst/>
                          <a:latin typeface="Arial Narrow" panose="020B0606020202030204" pitchFamily="34" charset="0"/>
                        </a:rPr>
                        <a:t>Lung (weighted sum)</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rgbClr val="3C7499"/>
                    </a:solidFill>
                  </a:tcPr>
                </a:tc>
                <a:tc>
                  <a:txBody>
                    <a:bodyPr/>
                    <a:lstStyle/>
                    <a:p>
                      <a:pPr marL="0" marR="0" algn="ctr">
                        <a:lnSpc>
                          <a:spcPts val="900"/>
                        </a:lnSpc>
                        <a:spcBef>
                          <a:spcPts val="0"/>
                        </a:spcBef>
                        <a:spcAft>
                          <a:spcPts val="0"/>
                        </a:spcAft>
                        <a:tabLst>
                          <a:tab pos="259715" algn="dec"/>
                        </a:tabLst>
                      </a:pPr>
                      <a:r>
                        <a:rPr lang="en-US" sz="1600" dirty="0">
                          <a:effectLst/>
                          <a:latin typeface="Arial Narrow" panose="020B0606020202030204" pitchFamily="34" charset="0"/>
                        </a:rPr>
                        <a:t>31</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chemeClr val="bg1">
                        <a:lumMod val="95000"/>
                      </a:schemeClr>
                    </a:solidFill>
                  </a:tcPr>
                </a:tc>
                <a:tc>
                  <a:txBody>
                    <a:bodyPr/>
                    <a:lstStyle/>
                    <a:p>
                      <a:pPr marL="0" marR="0" algn="ctr">
                        <a:lnSpc>
                          <a:spcPts val="900"/>
                        </a:lnSpc>
                        <a:spcBef>
                          <a:spcPts val="0"/>
                        </a:spcBef>
                        <a:spcAft>
                          <a:spcPts val="0"/>
                        </a:spcAft>
                        <a:tabLst>
                          <a:tab pos="203200" algn="dec"/>
                        </a:tabLst>
                      </a:pPr>
                      <a:r>
                        <a:rPr lang="en-US" sz="1600" dirty="0">
                          <a:effectLst/>
                          <a:latin typeface="Arial Narrow" panose="020B0606020202030204" pitchFamily="34" charset="0"/>
                        </a:rPr>
                        <a:t>185</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chemeClr val="bg1">
                        <a:lumMod val="95000"/>
                      </a:schemeClr>
                    </a:solidFill>
                  </a:tcPr>
                </a:tc>
                <a:tc>
                  <a:txBody>
                    <a:bodyPr/>
                    <a:lstStyle/>
                    <a:p>
                      <a:pPr marL="0" marR="0" algn="ctr">
                        <a:lnSpc>
                          <a:spcPts val="900"/>
                        </a:lnSpc>
                        <a:spcBef>
                          <a:spcPts val="0"/>
                        </a:spcBef>
                        <a:spcAft>
                          <a:spcPts val="0"/>
                        </a:spcAft>
                        <a:tabLst>
                          <a:tab pos="398145" algn="r"/>
                        </a:tabLst>
                      </a:pPr>
                      <a:r>
                        <a:rPr lang="en-US" sz="1600" dirty="0">
                          <a:effectLst/>
                          <a:latin typeface="Arial Narrow" panose="020B0606020202030204" pitchFamily="34" charset="0"/>
                        </a:rPr>
                        <a:t>	8,980</a:t>
                      </a:r>
                      <a:endParaRPr lang="en-US" sz="1600" dirty="0">
                        <a:effectLst/>
                        <a:latin typeface="Arial Narrow" panose="020B0606020202030204" pitchFamily="34" charset="0"/>
                        <a:ea typeface="Times New Roman" panose="02020603050405020304" pitchFamily="18" charset="0"/>
                        <a:cs typeface="Times New Roman" panose="02020603050405020304" pitchFamily="18" charset="0"/>
                      </a:endParaRPr>
                    </a:p>
                  </a:txBody>
                  <a:tcPr marL="68567" marR="68567" marT="0" marB="0" anchor="ctr">
                    <a:solidFill>
                      <a:schemeClr val="bg1">
                        <a:lumMod val="95000"/>
                      </a:schemeClr>
                    </a:solidFill>
                  </a:tcPr>
                </a:tc>
                <a:extLst>
                  <a:ext uri="{0D108BD9-81ED-4DB2-BD59-A6C34878D82A}">
                    <a16:rowId xmlns:a16="http://schemas.microsoft.com/office/drawing/2014/main" val="10003"/>
                  </a:ext>
                </a:extLst>
              </a:tr>
            </a:tbl>
          </a:graphicData>
        </a:graphic>
      </p:graphicFrame>
      <p:sp>
        <p:nvSpPr>
          <p:cNvPr id="26655" name="Content Placeholder 2"/>
          <p:cNvSpPr>
            <a:spLocks noGrp="1"/>
          </p:cNvSpPr>
          <p:nvPr>
            <p:ph idx="1"/>
          </p:nvPr>
        </p:nvSpPr>
        <p:spPr>
          <a:xfrm>
            <a:off x="76200" y="4200525"/>
            <a:ext cx="4425950" cy="2268538"/>
          </a:xfrm>
        </p:spPr>
        <p:txBody>
          <a:bodyPr/>
          <a:lstStyle/>
          <a:p>
            <a:r>
              <a:rPr lang="en-US" altLang="en-US"/>
              <a:t>A typical internal dose history</a:t>
            </a:r>
          </a:p>
          <a:p>
            <a:pPr lvl="1"/>
            <a:r>
              <a:rPr lang="en-US" altLang="en-US"/>
              <a:t>Improved lung model</a:t>
            </a:r>
          </a:p>
        </p:txBody>
      </p:sp>
      <p:pic>
        <p:nvPicPr>
          <p:cNvPr id="26656"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68863" y="4106863"/>
            <a:ext cx="3189287" cy="2351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ounded Rectangle 9"/>
          <p:cNvSpPr/>
          <p:nvPr/>
        </p:nvSpPr>
        <p:spPr>
          <a:xfrm>
            <a:off x="4683125" y="4106863"/>
            <a:ext cx="3687763" cy="2346325"/>
          </a:xfrm>
          <a:prstGeom prst="roundRect">
            <a:avLst>
              <a:gd name="adj" fmla="val 5174"/>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r>
              <a:rPr lang="en-US" altLang="en-US">
                <a:solidFill>
                  <a:schemeClr val="tx1"/>
                </a:solidFill>
              </a:rPr>
              <a:t>Job Exposure Matrix</a:t>
            </a:r>
          </a:p>
        </p:txBody>
      </p:sp>
      <p:sp>
        <p:nvSpPr>
          <p:cNvPr id="3" name="Content Placeholder 2"/>
          <p:cNvSpPr>
            <a:spLocks noGrp="1"/>
          </p:cNvSpPr>
          <p:nvPr>
            <p:ph idx="1"/>
          </p:nvPr>
        </p:nvSpPr>
        <p:spPr>
          <a:xfrm>
            <a:off x="76200" y="1819275"/>
            <a:ext cx="8991600" cy="4926013"/>
          </a:xfrm>
        </p:spPr>
        <p:txBody>
          <a:bodyPr rtlCol="0">
            <a:normAutofit fontScale="85000" lnSpcReduction="20000"/>
          </a:bodyPr>
          <a:lstStyle/>
          <a:p>
            <a:pPr fontAlgn="auto">
              <a:lnSpc>
                <a:spcPct val="120000"/>
              </a:lnSpc>
              <a:spcAft>
                <a:spcPts val="0"/>
              </a:spcAft>
              <a:defRPr/>
            </a:pPr>
            <a:r>
              <a:rPr lang="en-US" dirty="0"/>
              <a:t>Objective: Take the internal dosimetry information from monitored workers and propagate it to unmonitored workers </a:t>
            </a:r>
            <a:r>
              <a:rPr lang="en-US" i="1" dirty="0"/>
              <a:t>employed at similar workplaces and periods of time</a:t>
            </a:r>
          </a:p>
          <a:p>
            <a:pPr fontAlgn="auto">
              <a:lnSpc>
                <a:spcPct val="120000"/>
              </a:lnSpc>
              <a:spcAft>
                <a:spcPts val="0"/>
              </a:spcAft>
              <a:defRPr/>
            </a:pPr>
            <a:r>
              <a:rPr lang="en-US" dirty="0"/>
              <a:t>Use computed plutonium intakes for each monitored worker as the starting data</a:t>
            </a:r>
          </a:p>
          <a:p>
            <a:pPr lvl="1" fontAlgn="auto">
              <a:lnSpc>
                <a:spcPct val="120000"/>
              </a:lnSpc>
              <a:spcAft>
                <a:spcPts val="0"/>
              </a:spcAft>
              <a:defRPr/>
            </a:pPr>
            <a:r>
              <a:rPr lang="en-US" dirty="0"/>
              <a:t>Select an intake from the distribution of worker intakes </a:t>
            </a:r>
          </a:p>
          <a:p>
            <a:pPr lvl="1" fontAlgn="auto">
              <a:lnSpc>
                <a:spcPct val="120000"/>
              </a:lnSpc>
              <a:spcAft>
                <a:spcPts val="0"/>
              </a:spcAft>
              <a:defRPr/>
            </a:pPr>
            <a:r>
              <a:rPr lang="en-US" dirty="0"/>
              <a:t>Associated shared parameters will be saved to enable the forward calculation of dose for the unmonitored workers</a:t>
            </a:r>
          </a:p>
          <a:p>
            <a:pPr lvl="1" fontAlgn="auto">
              <a:lnSpc>
                <a:spcPct val="120000"/>
              </a:lnSpc>
              <a:spcAft>
                <a:spcPts val="0"/>
              </a:spcAft>
              <a:defRPr/>
            </a:pPr>
            <a:r>
              <a:rPr lang="en-US" dirty="0"/>
              <a:t>The output will be dose distributions in a format equivalent to those for monitored workers</a:t>
            </a:r>
          </a:p>
          <a:p>
            <a:pPr fontAlgn="auto">
              <a:lnSpc>
                <a:spcPct val="120000"/>
              </a:lnSpc>
              <a:spcAft>
                <a:spcPts val="0"/>
              </a:spcAft>
              <a:defRPr/>
            </a:pPr>
            <a:r>
              <a:rPr lang="en-US" dirty="0"/>
              <a:t>Will allow addition of many more workers and worker-years to epidemiological analyses</a:t>
            </a:r>
          </a:p>
        </p:txBody>
      </p:sp>
      <p:sp>
        <p:nvSpPr>
          <p:cNvPr id="27651"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1124E609-DB3F-41BD-9530-484A0DF04214}" type="slidenum">
              <a:rPr lang="en-US" altLang="en-US">
                <a:solidFill>
                  <a:srgbClr val="3C7499"/>
                </a:solidFill>
                <a:latin typeface="Arial Narrow" panose="020B0606020202030204" pitchFamily="34" charset="0"/>
              </a:rPr>
              <a:pPr/>
              <a:t>12</a:t>
            </a:fld>
            <a:endParaRPr lang="en-US" altLang="en-US">
              <a:solidFill>
                <a:srgbClr val="3C7499"/>
              </a:solidFill>
              <a:latin typeface="Arial Narrow" panose="020B060602020203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p:txBody>
          <a:bodyPr/>
          <a:lstStyle/>
          <a:p>
            <a:r>
              <a:rPr lang="en-US" altLang="en-US">
                <a:solidFill>
                  <a:schemeClr val="tx1"/>
                </a:solidFill>
              </a:rPr>
              <a:t>MWDS-2016 Doses</a:t>
            </a:r>
          </a:p>
        </p:txBody>
      </p:sp>
      <p:sp>
        <p:nvSpPr>
          <p:cNvPr id="28674"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81109D41-D9D2-4631-8973-13333D7EA9D1}" type="slidenum">
              <a:rPr lang="en-US" altLang="en-US">
                <a:solidFill>
                  <a:srgbClr val="3C7499"/>
                </a:solidFill>
                <a:latin typeface="Arial Narrow" panose="020B0606020202030204" pitchFamily="34" charset="0"/>
              </a:rPr>
              <a:pPr/>
              <a:t>13</a:t>
            </a:fld>
            <a:endParaRPr lang="en-US" altLang="en-US">
              <a:solidFill>
                <a:srgbClr val="3C7499"/>
              </a:solidFill>
              <a:latin typeface="Arial Narrow" panose="020B0606020202030204" pitchFamily="34" charset="0"/>
            </a:endParaRPr>
          </a:p>
        </p:txBody>
      </p:sp>
      <p:pic>
        <p:nvPicPr>
          <p:cNvPr id="28675"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20650" y="2163763"/>
            <a:ext cx="4471988" cy="3090862"/>
          </a:xfrm>
        </p:spPr>
      </p:pic>
      <p:sp>
        <p:nvSpPr>
          <p:cNvPr id="28676" name="TextBox 3"/>
          <p:cNvSpPr txBox="1">
            <a:spLocks noChangeArrowheads="1"/>
          </p:cNvSpPr>
          <p:nvPr/>
        </p:nvSpPr>
        <p:spPr bwMode="auto">
          <a:xfrm>
            <a:off x="1355725" y="5335588"/>
            <a:ext cx="245903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a:solidFill>
                  <a:srgbClr val="3C7499"/>
                </a:solidFill>
                <a:latin typeface="Arial Narrow" panose="020B0606020202030204" pitchFamily="34" charset="0"/>
                <a:ea typeface="ＭＳ Ｐゴシック" panose="020B0600070205080204" pitchFamily="34" charset="-128"/>
              </a:rPr>
              <a:t>Population Distribution of </a:t>
            </a:r>
          </a:p>
          <a:p>
            <a:pPr algn="ctr"/>
            <a:r>
              <a:rPr lang="en-US" altLang="en-US">
                <a:solidFill>
                  <a:srgbClr val="3C7499"/>
                </a:solidFill>
                <a:latin typeface="Arial Narrow" panose="020B0606020202030204" pitchFamily="34" charset="0"/>
                <a:ea typeface="ＭＳ Ｐゴシック" panose="020B0600070205080204" pitchFamily="34" charset="-128"/>
              </a:rPr>
              <a:t>Weighted Lung Dose, mGy</a:t>
            </a:r>
          </a:p>
        </p:txBody>
      </p:sp>
      <p:pic>
        <p:nvPicPr>
          <p:cNvPr id="28677"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56125" y="2163763"/>
            <a:ext cx="4573588" cy="309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8" name="TextBox 3"/>
          <p:cNvSpPr txBox="1">
            <a:spLocks noChangeArrowheads="1"/>
          </p:cNvSpPr>
          <p:nvPr/>
        </p:nvSpPr>
        <p:spPr bwMode="auto">
          <a:xfrm>
            <a:off x="5087938" y="5335588"/>
            <a:ext cx="327025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a:solidFill>
                  <a:srgbClr val="3C7499"/>
                </a:solidFill>
                <a:latin typeface="Arial Narrow" panose="020B0606020202030204" pitchFamily="34" charset="0"/>
                <a:ea typeface="ＭＳ Ｐゴシック" panose="020B0600070205080204" pitchFamily="34" charset="-128"/>
              </a:rPr>
              <a:t>Population Distribution of </a:t>
            </a:r>
          </a:p>
          <a:p>
            <a:pPr algn="ctr"/>
            <a:r>
              <a:rPr lang="en-US" altLang="en-US">
                <a:solidFill>
                  <a:srgbClr val="3C7499"/>
                </a:solidFill>
                <a:latin typeface="Arial Narrow" panose="020B0606020202030204" pitchFamily="34" charset="0"/>
                <a:ea typeface="ＭＳ Ｐゴシック" panose="020B0600070205080204" pitchFamily="34" charset="-128"/>
              </a:rPr>
              <a:t>Liver Dose, mGy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p:txBody>
          <a:bodyPr/>
          <a:lstStyle/>
          <a:p>
            <a:r>
              <a:rPr lang="en-US" altLang="en-US">
                <a:solidFill>
                  <a:schemeClr val="tx1"/>
                </a:solidFill>
              </a:rPr>
              <a:t>Releases into the Techa River</a:t>
            </a:r>
          </a:p>
        </p:txBody>
      </p:sp>
      <p:pic>
        <p:nvPicPr>
          <p:cNvPr id="29698"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493713" y="1806575"/>
            <a:ext cx="8156575" cy="4583113"/>
          </a:xfrm>
        </p:spPr>
      </p:pic>
      <p:sp>
        <p:nvSpPr>
          <p:cNvPr id="29699"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A4F07E86-2FC7-4619-899A-DA252318D0C6}" type="slidenum">
              <a:rPr lang="en-US" altLang="en-US">
                <a:solidFill>
                  <a:srgbClr val="3C7499"/>
                </a:solidFill>
                <a:latin typeface="Arial Narrow" panose="020B0606020202030204" pitchFamily="34" charset="0"/>
              </a:rPr>
              <a:pPr/>
              <a:t>14</a:t>
            </a:fld>
            <a:endParaRPr lang="en-US" altLang="en-US">
              <a:solidFill>
                <a:srgbClr val="3C7499"/>
              </a:solidFill>
              <a:latin typeface="Arial Narrow" panose="020B0606020202030204" pitchFamily="34" charset="0"/>
            </a:endParaRPr>
          </a:p>
        </p:txBody>
      </p:sp>
      <p:sp>
        <p:nvSpPr>
          <p:cNvPr id="29700" name="TextBox 5"/>
          <p:cNvSpPr txBox="1">
            <a:spLocks noChangeArrowheads="1"/>
          </p:cNvSpPr>
          <p:nvPr/>
        </p:nvSpPr>
        <p:spPr bwMode="auto">
          <a:xfrm>
            <a:off x="160338" y="1374775"/>
            <a:ext cx="8859837"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sz="2000" b="1">
                <a:solidFill>
                  <a:srgbClr val="3C7499"/>
                </a:solidFill>
                <a:latin typeface="Arial Narrow" panose="020B0606020202030204" pitchFamily="34" charset="0"/>
              </a:rPr>
              <a:t>Chronic Exposure to 30,000 Individuals Living in Downstream Villages</a:t>
            </a:r>
          </a:p>
        </p:txBody>
      </p:sp>
      <p:sp>
        <p:nvSpPr>
          <p:cNvPr id="29701" name="TextBox 6"/>
          <p:cNvSpPr txBox="1">
            <a:spLocks noChangeArrowheads="1"/>
          </p:cNvSpPr>
          <p:nvPr/>
        </p:nvSpPr>
        <p:spPr bwMode="auto">
          <a:xfrm>
            <a:off x="5770563" y="5611813"/>
            <a:ext cx="3373437" cy="862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r>
              <a:rPr lang="en-US" altLang="en-US" sz="1000">
                <a:latin typeface="Arial Narrow" panose="020B0606020202030204" pitchFamily="34" charset="0"/>
              </a:rPr>
              <a:t>Degteva MO, NB Shagina, MI Vorobiova, LR Anspaugh, BA Napier.</a:t>
            </a:r>
          </a:p>
          <a:p>
            <a:r>
              <a:rPr lang="en-US" altLang="en-US" sz="1000">
                <a:latin typeface="Arial Narrow" panose="020B0606020202030204" pitchFamily="34" charset="0"/>
              </a:rPr>
              <a:t>REEVALUATION OF WATERBORNE RELEASES OF </a:t>
            </a:r>
          </a:p>
          <a:p>
            <a:r>
              <a:rPr lang="en-US" altLang="en-US" sz="1000">
                <a:latin typeface="Arial Narrow" panose="020B0606020202030204" pitchFamily="34" charset="0"/>
              </a:rPr>
              <a:t>RADIOACTIVE MATERIALS FROM THE MAYAK PRODUCTION </a:t>
            </a:r>
          </a:p>
          <a:p>
            <a:r>
              <a:rPr lang="en-US" altLang="en-US" sz="1000">
                <a:latin typeface="Arial Narrow" panose="020B0606020202030204" pitchFamily="34" charset="0"/>
              </a:rPr>
              <a:t>ASSOCIATION INTO THE TECHA RIVER IN 1949-1951.  </a:t>
            </a:r>
          </a:p>
          <a:p>
            <a:r>
              <a:rPr lang="en-US" altLang="en-US" sz="1000" i="1">
                <a:latin typeface="Arial Narrow" panose="020B0606020202030204" pitchFamily="34" charset="0"/>
              </a:rPr>
              <a:t>Health Physics </a:t>
            </a:r>
            <a:r>
              <a:rPr lang="en-US" altLang="en-US" sz="1000">
                <a:latin typeface="Arial Narrow" panose="020B0606020202030204" pitchFamily="34" charset="0"/>
              </a:rPr>
              <a:t>102(1):25 - 38.</a:t>
            </a:r>
          </a:p>
        </p:txBody>
      </p:sp>
      <p:sp>
        <p:nvSpPr>
          <p:cNvPr id="8" name="Rounded Rectangle 7"/>
          <p:cNvSpPr/>
          <p:nvPr/>
        </p:nvSpPr>
        <p:spPr>
          <a:xfrm>
            <a:off x="123825" y="1717675"/>
            <a:ext cx="8940800" cy="4792663"/>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title"/>
          </p:nvPr>
        </p:nvSpPr>
        <p:spPr/>
        <p:txBody>
          <a:bodyPr/>
          <a:lstStyle/>
          <a:p>
            <a:r>
              <a:rPr lang="en-US" altLang="en-US">
                <a:solidFill>
                  <a:schemeClr val="tx1"/>
                </a:solidFill>
              </a:rPr>
              <a:t>Features of the Mayak Region</a:t>
            </a:r>
          </a:p>
        </p:txBody>
      </p:sp>
      <p:pic>
        <p:nvPicPr>
          <p:cNvPr id="30722"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1377950" y="1727200"/>
            <a:ext cx="6388100" cy="4741863"/>
          </a:xfrm>
        </p:spPr>
      </p:pic>
      <p:sp>
        <p:nvSpPr>
          <p:cNvPr id="30723"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BA2EB3D-0815-4DAE-92C1-9361E886D377}" type="slidenum">
              <a:rPr lang="en-US" altLang="en-US">
                <a:solidFill>
                  <a:srgbClr val="3C7499"/>
                </a:solidFill>
                <a:latin typeface="Arial Narrow" panose="020B0606020202030204" pitchFamily="34" charset="0"/>
              </a:rPr>
              <a:pPr/>
              <a:t>15</a:t>
            </a:fld>
            <a:endParaRPr lang="en-US" altLang="en-US">
              <a:solidFill>
                <a:srgbClr val="3C7499"/>
              </a:solidFill>
              <a:latin typeface="Arial Narrow" panose="020B0606020202030204" pitchFamily="34" charset="0"/>
            </a:endParaRPr>
          </a:p>
        </p:txBody>
      </p:sp>
      <p:sp>
        <p:nvSpPr>
          <p:cNvPr id="6" name="Rounded Rectangle 5"/>
          <p:cNvSpPr/>
          <p:nvPr/>
        </p:nvSpPr>
        <p:spPr>
          <a:xfrm>
            <a:off x="715963" y="1717675"/>
            <a:ext cx="7712075" cy="4792663"/>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fontAlgn="auto">
              <a:spcAft>
                <a:spcPts val="0"/>
              </a:spcAft>
              <a:defRPr/>
            </a:pPr>
            <a:r>
              <a:rPr lang="en-US" sz="3600" dirty="0">
                <a:solidFill>
                  <a:schemeClr val="tx1"/>
                </a:solidFill>
              </a:rPr>
              <a:t>Routes of Radiation Exposure for the Techa River and EURT Cohorts</a:t>
            </a:r>
          </a:p>
        </p:txBody>
      </p:sp>
      <p:sp>
        <p:nvSpPr>
          <p:cNvPr id="31746" name="Content Placeholder 2"/>
          <p:cNvSpPr>
            <a:spLocks noGrp="1"/>
          </p:cNvSpPr>
          <p:nvPr>
            <p:ph idx="1"/>
          </p:nvPr>
        </p:nvSpPr>
        <p:spPr>
          <a:xfrm>
            <a:off x="76200" y="2517775"/>
            <a:ext cx="8991600" cy="3951288"/>
          </a:xfrm>
        </p:spPr>
        <p:txBody>
          <a:bodyPr/>
          <a:lstStyle/>
          <a:p>
            <a:pPr>
              <a:lnSpc>
                <a:spcPct val="100000"/>
              </a:lnSpc>
              <a:spcAft>
                <a:spcPts val="1500"/>
              </a:spcAft>
            </a:pPr>
            <a:r>
              <a:rPr lang="en-US" altLang="en-US"/>
              <a:t>Internal exposure due to drinking water drawn from the river and consumption of foods contaminated by river water and fallout; </a:t>
            </a:r>
          </a:p>
          <a:p>
            <a:pPr>
              <a:lnSpc>
                <a:spcPct val="100000"/>
              </a:lnSpc>
              <a:spcAft>
                <a:spcPts val="1500"/>
              </a:spcAft>
            </a:pPr>
            <a:r>
              <a:rPr lang="en-US" altLang="en-US"/>
              <a:t>External exposure from the contaminated flood-plain soils and fallout.</a:t>
            </a:r>
          </a:p>
          <a:p>
            <a:pPr>
              <a:lnSpc>
                <a:spcPct val="100000"/>
              </a:lnSpc>
              <a:spcAft>
                <a:spcPts val="1500"/>
              </a:spcAft>
            </a:pPr>
            <a:r>
              <a:rPr lang="en-US" altLang="en-US"/>
              <a:t>The Techa River Dosimetry System (TRDS) was created to support epidemiological studies using individual dose estimates. </a:t>
            </a:r>
          </a:p>
          <a:p>
            <a:pPr>
              <a:lnSpc>
                <a:spcPct val="100000"/>
              </a:lnSpc>
              <a:spcAft>
                <a:spcPts val="1500"/>
              </a:spcAft>
            </a:pPr>
            <a:endParaRPr lang="en-US" altLang="en-US"/>
          </a:p>
        </p:txBody>
      </p:sp>
      <p:sp>
        <p:nvSpPr>
          <p:cNvPr id="31747"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FF85C418-DB7B-4B94-BE19-08F77DCCB9AD}" type="slidenum">
              <a:rPr lang="en-US" altLang="en-US">
                <a:solidFill>
                  <a:srgbClr val="3C7499"/>
                </a:solidFill>
                <a:latin typeface="Arial Narrow" panose="020B0606020202030204" pitchFamily="34" charset="0"/>
              </a:rPr>
              <a:pPr/>
              <a:t>16</a:t>
            </a:fld>
            <a:endParaRPr lang="en-US" altLang="en-US">
              <a:solidFill>
                <a:srgbClr val="3C7499"/>
              </a:solidFill>
              <a:latin typeface="Arial Narrow" panose="020B060602020203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p:txBody>
          <a:bodyPr/>
          <a:lstStyle/>
          <a:p>
            <a:r>
              <a:rPr lang="en-US" altLang="en-US" sz="3600">
                <a:solidFill>
                  <a:schemeClr val="tx1"/>
                </a:solidFill>
              </a:rPr>
              <a:t>Techa River Dosimetry System (TRDS)</a:t>
            </a:r>
          </a:p>
        </p:txBody>
      </p:sp>
      <p:sp>
        <p:nvSpPr>
          <p:cNvPr id="3" name="Content Placeholder 2"/>
          <p:cNvSpPr>
            <a:spLocks noGrp="1"/>
          </p:cNvSpPr>
          <p:nvPr>
            <p:ph idx="1"/>
          </p:nvPr>
        </p:nvSpPr>
        <p:spPr>
          <a:xfrm>
            <a:off x="73025" y="2085975"/>
            <a:ext cx="8991600" cy="4541838"/>
          </a:xfrm>
        </p:spPr>
        <p:txBody>
          <a:bodyPr rtlCol="0">
            <a:normAutofit lnSpcReduction="10000"/>
          </a:bodyPr>
          <a:lstStyle/>
          <a:p>
            <a:pPr fontAlgn="auto">
              <a:lnSpc>
                <a:spcPct val="100000"/>
              </a:lnSpc>
              <a:spcAft>
                <a:spcPts val="0"/>
              </a:spcAft>
              <a:defRPr/>
            </a:pPr>
            <a:r>
              <a:rPr lang="en-US" dirty="0"/>
              <a:t>The TRDS has been developed to provide estimates of internal and external doses for the Techa Riverside villagers.</a:t>
            </a:r>
          </a:p>
          <a:p>
            <a:pPr fontAlgn="auto">
              <a:lnSpc>
                <a:spcPct val="100000"/>
              </a:lnSpc>
              <a:spcAft>
                <a:spcPts val="0"/>
              </a:spcAft>
              <a:defRPr/>
            </a:pPr>
            <a:r>
              <a:rPr lang="en-US" dirty="0"/>
              <a:t>The reconstruction of internal doses from intake of radionuclides is based primarily on a large number of </a:t>
            </a:r>
            <a:r>
              <a:rPr lang="en-US" dirty="0">
                <a:solidFill>
                  <a:srgbClr val="3C7499"/>
                </a:solidFill>
              </a:rPr>
              <a:t>measurements of radionuclide burden in humans</a:t>
            </a:r>
            <a:r>
              <a:rPr lang="en-US" dirty="0"/>
              <a:t>.</a:t>
            </a:r>
          </a:p>
          <a:p>
            <a:pPr fontAlgn="auto">
              <a:lnSpc>
                <a:spcPct val="100000"/>
              </a:lnSpc>
              <a:spcAft>
                <a:spcPts val="0"/>
              </a:spcAft>
              <a:defRPr/>
            </a:pPr>
            <a:r>
              <a:rPr lang="en-US" dirty="0"/>
              <a:t>The traditional approach of analyzing all steps of the pathway of exposure is only used as a backup when other approaches have been exhausted.</a:t>
            </a:r>
          </a:p>
          <a:p>
            <a:pPr fontAlgn="auto">
              <a:lnSpc>
                <a:spcPct val="100000"/>
              </a:lnSpc>
              <a:spcAft>
                <a:spcPts val="0"/>
              </a:spcAft>
              <a:defRPr/>
            </a:pPr>
            <a:r>
              <a:rPr lang="en-US" dirty="0"/>
              <a:t>This methodology is rather unique in the worldwide practice of environmental dose reconstruction.</a:t>
            </a:r>
          </a:p>
          <a:p>
            <a:pPr fontAlgn="auto">
              <a:lnSpc>
                <a:spcPct val="100000"/>
              </a:lnSpc>
              <a:spcAft>
                <a:spcPts val="0"/>
              </a:spcAft>
              <a:defRPr/>
            </a:pPr>
            <a:endParaRPr lang="en-US" dirty="0"/>
          </a:p>
        </p:txBody>
      </p:sp>
      <p:sp>
        <p:nvSpPr>
          <p:cNvPr id="32771"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3AE6F6C3-947D-4C03-B9A9-7D10662E5FF1}" type="slidenum">
              <a:rPr lang="en-US" altLang="en-US">
                <a:solidFill>
                  <a:srgbClr val="3C7499"/>
                </a:solidFill>
                <a:latin typeface="Arial Narrow" panose="020B0606020202030204" pitchFamily="34" charset="0"/>
              </a:rPr>
              <a:pPr/>
              <a:t>17</a:t>
            </a:fld>
            <a:endParaRPr lang="en-US" altLang="en-US">
              <a:solidFill>
                <a:srgbClr val="3C7499"/>
              </a:solidFill>
              <a:latin typeface="Arial Narrow" panose="020B060602020203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p:txBody>
          <a:bodyPr/>
          <a:lstStyle/>
          <a:p>
            <a:r>
              <a:rPr lang="en-US" altLang="en-US" sz="3200">
                <a:solidFill>
                  <a:schemeClr val="tx1"/>
                </a:solidFill>
              </a:rPr>
              <a:t>TRDS Includes 6 Sources of Radiation Exposure</a:t>
            </a:r>
          </a:p>
        </p:txBody>
      </p:sp>
      <p:sp>
        <p:nvSpPr>
          <p:cNvPr id="3" name="Content Placeholder 2"/>
          <p:cNvSpPr>
            <a:spLocks noGrp="1" noRot="1" noChangeAspect="1" noMove="1" noResize="1" noEditPoints="1" noAdjustHandles="1" noChangeArrowheads="1" noChangeShapeType="1" noTextEdit="1"/>
          </p:cNvSpPr>
          <p:nvPr>
            <p:ph idx="1"/>
          </p:nvPr>
        </p:nvSpPr>
        <p:spPr>
          <a:xfrm>
            <a:off x="76200" y="2078612"/>
            <a:ext cx="8988211" cy="2546037"/>
          </a:xfrm>
          <a:blipFill rotWithShape="0">
            <a:blip r:embed="rId2"/>
            <a:stretch>
              <a:fillRect/>
            </a:stretch>
          </a:blipFill>
        </p:spPr>
        <p:txBody>
          <a:bodyPr rtlCol="0">
            <a:normAutofit/>
          </a:bodyPr>
          <a:lstStyle/>
          <a:p>
            <a:pPr fontAlgn="auto">
              <a:spcAft>
                <a:spcPts val="0"/>
              </a:spcAft>
              <a:defRPr/>
            </a:pPr>
            <a:r>
              <a:rPr lang="en-US">
                <a:noFill/>
              </a:rPr>
              <a:t> </a:t>
            </a:r>
          </a:p>
        </p:txBody>
      </p:sp>
      <p:sp>
        <p:nvSpPr>
          <p:cNvPr id="33795"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A2418EAA-30D1-45AB-BBE3-EC503F801AFA}" type="slidenum">
              <a:rPr lang="en-US" altLang="en-US">
                <a:solidFill>
                  <a:srgbClr val="3C7499"/>
                </a:solidFill>
                <a:latin typeface="Arial Narrow" panose="020B0606020202030204" pitchFamily="34" charset="0"/>
              </a:rPr>
              <a:pPr/>
              <a:t>18</a:t>
            </a:fld>
            <a:endParaRPr lang="en-US" altLang="en-US">
              <a:solidFill>
                <a:srgbClr val="3C7499"/>
              </a:solidFill>
              <a:latin typeface="Arial Narrow" panose="020B0606020202030204" pitchFamily="34" charset="0"/>
            </a:endParaRPr>
          </a:p>
        </p:txBody>
      </p:sp>
      <p:sp>
        <p:nvSpPr>
          <p:cNvPr id="33796" name="TextBox 4"/>
          <p:cNvSpPr txBox="1">
            <a:spLocks noChangeArrowheads="1"/>
          </p:cNvSpPr>
          <p:nvPr/>
        </p:nvSpPr>
        <p:spPr bwMode="auto">
          <a:xfrm>
            <a:off x="977900" y="4783138"/>
            <a:ext cx="7843838"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30188" indent="-230188">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buFont typeface="Wingdings" panose="05000000000000000000" pitchFamily="2" charset="2"/>
              <a:buChar char="§"/>
            </a:pPr>
            <a:r>
              <a:rPr lang="en-US" altLang="en-US" sz="2400">
                <a:solidFill>
                  <a:srgbClr val="37668F"/>
                </a:solidFill>
                <a:latin typeface="Arial Narrow" panose="020B0606020202030204" pitchFamily="34" charset="0"/>
              </a:rPr>
              <a:t>External and internal exposure on the Techa River</a:t>
            </a:r>
          </a:p>
          <a:p>
            <a:pPr>
              <a:buFont typeface="Wingdings" panose="05000000000000000000" pitchFamily="2" charset="2"/>
              <a:buChar char="§"/>
            </a:pPr>
            <a:r>
              <a:rPr lang="en-US" altLang="en-US" sz="2400">
                <a:solidFill>
                  <a:srgbClr val="37668F"/>
                </a:solidFill>
                <a:latin typeface="Arial Narrow" panose="020B0606020202030204" pitchFamily="34" charset="0"/>
              </a:rPr>
              <a:t>External and internal exposure on the EURT area</a:t>
            </a:r>
          </a:p>
          <a:p>
            <a:pPr>
              <a:buFont typeface="Wingdings" panose="05000000000000000000" pitchFamily="2" charset="2"/>
              <a:buChar char="§"/>
            </a:pPr>
            <a:r>
              <a:rPr lang="en-US" altLang="en-US" sz="2400">
                <a:solidFill>
                  <a:srgbClr val="37668F"/>
                </a:solidFill>
                <a:latin typeface="Arial Narrow" panose="020B0606020202030204" pitchFamily="34" charset="0"/>
              </a:rPr>
              <a:t>Medical exposure at the URCRM clinics</a:t>
            </a:r>
          </a:p>
          <a:p>
            <a:pPr>
              <a:buFont typeface="Wingdings" panose="05000000000000000000" pitchFamily="2" charset="2"/>
              <a:buChar char="§"/>
            </a:pPr>
            <a:r>
              <a:rPr lang="en-US" altLang="en-US" sz="2400">
                <a:solidFill>
                  <a:srgbClr val="37668F"/>
                </a:solidFill>
                <a:latin typeface="Arial Narrow" panose="020B0606020202030204" pitchFamily="34" charset="0"/>
              </a:rPr>
              <a:t>Atmospheric iodine pathways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p:txBody>
          <a:bodyPr/>
          <a:lstStyle/>
          <a:p>
            <a:r>
              <a:rPr lang="en-US" altLang="en-US" sz="3600">
                <a:solidFill>
                  <a:schemeClr val="tx1"/>
                </a:solidFill>
              </a:rPr>
              <a:t>Measurements of </a:t>
            </a:r>
            <a:r>
              <a:rPr lang="en-US" altLang="en-US" sz="3600" baseline="30000">
                <a:solidFill>
                  <a:schemeClr val="tx1"/>
                </a:solidFill>
              </a:rPr>
              <a:t>90</a:t>
            </a:r>
            <a:r>
              <a:rPr lang="en-US" altLang="en-US" sz="3600">
                <a:solidFill>
                  <a:schemeClr val="tx1"/>
                </a:solidFill>
              </a:rPr>
              <a:t>Sr in</a:t>
            </a:r>
            <a:br>
              <a:rPr lang="en-US" altLang="en-US" sz="3600">
                <a:solidFill>
                  <a:schemeClr val="tx1"/>
                </a:solidFill>
              </a:rPr>
            </a:br>
            <a:r>
              <a:rPr lang="en-US" altLang="en-US" sz="3600">
                <a:solidFill>
                  <a:schemeClr val="tx1"/>
                </a:solidFill>
              </a:rPr>
              <a:t>Techa River Residents</a:t>
            </a:r>
          </a:p>
        </p:txBody>
      </p:sp>
      <p:graphicFrame>
        <p:nvGraphicFramePr>
          <p:cNvPr id="5" name="Content Placeholder 4"/>
          <p:cNvGraphicFramePr>
            <a:graphicFrameLocks noGrp="1"/>
          </p:cNvGraphicFramePr>
          <p:nvPr>
            <p:ph idx="1"/>
          </p:nvPr>
        </p:nvGraphicFramePr>
        <p:xfrm>
          <a:off x="444500" y="2097088"/>
          <a:ext cx="8255000" cy="3567112"/>
        </p:xfrm>
        <a:graphic>
          <a:graphicData uri="http://schemas.openxmlformats.org/drawingml/2006/table">
            <a:tbl>
              <a:tblPr firstRow="1" bandRow="1">
                <a:tableStyleId>{5C22544A-7EE6-4342-B048-85BDC9FD1C3A}</a:tableStyleId>
              </a:tblPr>
              <a:tblGrid>
                <a:gridCol w="2676903">
                  <a:extLst>
                    <a:ext uri="{9D8B030D-6E8A-4147-A177-3AD203B41FA5}">
                      <a16:colId xmlns:a16="http://schemas.microsoft.com/office/drawing/2014/main" val="20000"/>
                    </a:ext>
                  </a:extLst>
                </a:gridCol>
                <a:gridCol w="1859366">
                  <a:extLst>
                    <a:ext uri="{9D8B030D-6E8A-4147-A177-3AD203B41FA5}">
                      <a16:colId xmlns:a16="http://schemas.microsoft.com/office/drawing/2014/main" val="20001"/>
                    </a:ext>
                  </a:extLst>
                </a:gridCol>
                <a:gridCol w="1859366">
                  <a:extLst>
                    <a:ext uri="{9D8B030D-6E8A-4147-A177-3AD203B41FA5}">
                      <a16:colId xmlns:a16="http://schemas.microsoft.com/office/drawing/2014/main" val="20002"/>
                    </a:ext>
                  </a:extLst>
                </a:gridCol>
                <a:gridCol w="1859366">
                  <a:extLst>
                    <a:ext uri="{9D8B030D-6E8A-4147-A177-3AD203B41FA5}">
                      <a16:colId xmlns:a16="http://schemas.microsoft.com/office/drawing/2014/main" val="20003"/>
                    </a:ext>
                  </a:extLst>
                </a:gridCol>
              </a:tblGrid>
              <a:tr h="707741">
                <a:tc>
                  <a:txBody>
                    <a:bodyPr/>
                    <a:lstStyle/>
                    <a:p>
                      <a:pPr algn="ctr"/>
                      <a:r>
                        <a:rPr lang="en-US" sz="1800" dirty="0">
                          <a:latin typeface="Arial Narrow" panose="020B0606020202030204" pitchFamily="34" charset="0"/>
                        </a:rPr>
                        <a:t>Dataset</a:t>
                      </a:r>
                    </a:p>
                  </a:txBody>
                  <a:tcPr marL="91427" marR="91427" marT="45718" marB="45718" anchor="ctr">
                    <a:solidFill>
                      <a:srgbClr val="37668F"/>
                    </a:solidFill>
                  </a:tcPr>
                </a:tc>
                <a:tc>
                  <a:txBody>
                    <a:bodyPr/>
                    <a:lstStyle/>
                    <a:p>
                      <a:pPr algn="ctr"/>
                      <a:r>
                        <a:rPr lang="en-US" sz="1800" dirty="0">
                          <a:latin typeface="Arial Narrow" panose="020B0606020202030204" pitchFamily="34" charset="0"/>
                        </a:rPr>
                        <a:t>Period of Measurements</a:t>
                      </a:r>
                    </a:p>
                  </a:txBody>
                  <a:tcPr marL="91427" marR="91427" marT="45718" marB="45718" anchor="ctr">
                    <a:solidFill>
                      <a:srgbClr val="37668F"/>
                    </a:solidFill>
                  </a:tcPr>
                </a:tc>
                <a:tc>
                  <a:txBody>
                    <a:bodyPr/>
                    <a:lstStyle/>
                    <a:p>
                      <a:pPr algn="ctr"/>
                      <a:r>
                        <a:rPr lang="en-US" sz="1800" dirty="0">
                          <a:latin typeface="Arial Narrow" panose="020B0606020202030204" pitchFamily="34" charset="0"/>
                        </a:rPr>
                        <a:t>Number of People*</a:t>
                      </a:r>
                    </a:p>
                  </a:txBody>
                  <a:tcPr marL="91427" marR="91427" marT="45718" marB="45718" anchor="ctr">
                    <a:solidFill>
                      <a:srgbClr val="37668F"/>
                    </a:solidFill>
                  </a:tcPr>
                </a:tc>
                <a:tc>
                  <a:txBody>
                    <a:bodyPr/>
                    <a:lstStyle/>
                    <a:p>
                      <a:pPr algn="ctr"/>
                      <a:r>
                        <a:rPr lang="en-US" sz="1800" dirty="0">
                          <a:latin typeface="Arial Narrow" panose="020B0606020202030204" pitchFamily="34" charset="0"/>
                        </a:rPr>
                        <a:t>Number of Measurements</a:t>
                      </a:r>
                    </a:p>
                  </a:txBody>
                  <a:tcPr marL="91427" marR="91427" marT="45718" marB="45718" anchor="ctr">
                    <a:solidFill>
                      <a:srgbClr val="37668F"/>
                    </a:solidFill>
                  </a:tcPr>
                </a:tc>
                <a:extLst>
                  <a:ext uri="{0D108BD9-81ED-4DB2-BD59-A6C34878D82A}">
                    <a16:rowId xmlns:a16="http://schemas.microsoft.com/office/drawing/2014/main" val="10000"/>
                  </a:ext>
                </a:extLst>
              </a:tr>
              <a:tr h="896728">
                <a:tc>
                  <a:txBody>
                    <a:bodyPr/>
                    <a:lstStyle/>
                    <a:p>
                      <a:pPr algn="l"/>
                      <a:r>
                        <a:rPr lang="en-US" sz="1800" dirty="0">
                          <a:latin typeface="Arial Narrow" panose="020B0606020202030204" pitchFamily="34" charset="0"/>
                        </a:rPr>
                        <a:t>Postmortem</a:t>
                      </a:r>
                      <a:r>
                        <a:rPr lang="en-US" sz="1800" baseline="0" dirty="0">
                          <a:latin typeface="Arial Narrow" panose="020B0606020202030204" pitchFamily="34" charset="0"/>
                        </a:rPr>
                        <a:t> measurements of </a:t>
                      </a:r>
                      <a:r>
                        <a:rPr lang="en-US" sz="1800" baseline="30000" dirty="0">
                          <a:latin typeface="Arial Narrow" panose="020B0606020202030204" pitchFamily="34" charset="0"/>
                        </a:rPr>
                        <a:t>90</a:t>
                      </a:r>
                      <a:r>
                        <a:rPr lang="en-US" sz="1800" baseline="0" dirty="0">
                          <a:latin typeface="Arial Narrow" panose="020B0606020202030204" pitchFamily="34" charset="0"/>
                        </a:rPr>
                        <a:t>Sr in bones</a:t>
                      </a:r>
                      <a:endParaRPr lang="en-US" sz="1800" dirty="0">
                        <a:latin typeface="Arial Narrow" panose="020B0606020202030204" pitchFamily="34" charset="0"/>
                      </a:endParaRPr>
                    </a:p>
                  </a:txBody>
                  <a:tcPr marL="91427" marR="91427" marT="45718" marB="45718" anchor="ctr">
                    <a:solidFill>
                      <a:schemeClr val="bg1">
                        <a:lumMod val="95000"/>
                      </a:schemeClr>
                    </a:solidFill>
                  </a:tcPr>
                </a:tc>
                <a:tc>
                  <a:txBody>
                    <a:bodyPr/>
                    <a:lstStyle/>
                    <a:p>
                      <a:pPr algn="ctr"/>
                      <a:r>
                        <a:rPr lang="en-US" sz="1800" dirty="0">
                          <a:latin typeface="Arial Narrow" panose="020B0606020202030204" pitchFamily="34" charset="0"/>
                        </a:rPr>
                        <a:t>1951-1989</a:t>
                      </a:r>
                    </a:p>
                  </a:txBody>
                  <a:tcPr marL="91427" marR="91427" marT="45718" marB="45718" anchor="ctr">
                    <a:solidFill>
                      <a:schemeClr val="bg1">
                        <a:lumMod val="95000"/>
                      </a:schemeClr>
                    </a:solidFill>
                  </a:tcPr>
                </a:tc>
                <a:tc>
                  <a:txBody>
                    <a:bodyPr/>
                    <a:lstStyle/>
                    <a:p>
                      <a:pPr algn="ctr"/>
                      <a:r>
                        <a:rPr lang="en-US" sz="1800" dirty="0">
                          <a:latin typeface="Arial Narrow" panose="020B0606020202030204" pitchFamily="34" charset="0"/>
                        </a:rPr>
                        <a:t>240</a:t>
                      </a:r>
                    </a:p>
                  </a:txBody>
                  <a:tcPr marL="91427" marR="91427" marT="45718" marB="45718" anchor="ctr">
                    <a:solidFill>
                      <a:schemeClr val="bg1">
                        <a:lumMod val="95000"/>
                      </a:schemeClr>
                    </a:solidFill>
                  </a:tcPr>
                </a:tc>
                <a:tc>
                  <a:txBody>
                    <a:bodyPr/>
                    <a:lstStyle/>
                    <a:p>
                      <a:pPr algn="ctr"/>
                      <a:r>
                        <a:rPr lang="en-US" sz="1800" dirty="0">
                          <a:latin typeface="Arial Narrow" panose="020B0606020202030204" pitchFamily="34" charset="0"/>
                        </a:rPr>
                        <a:t>1,100</a:t>
                      </a:r>
                    </a:p>
                  </a:txBody>
                  <a:tcPr marL="91427" marR="91427" marT="45718" marB="45718" anchor="ctr">
                    <a:solidFill>
                      <a:schemeClr val="bg1">
                        <a:lumMod val="95000"/>
                      </a:schemeClr>
                    </a:solidFill>
                  </a:tcPr>
                </a:tc>
                <a:extLst>
                  <a:ext uri="{0D108BD9-81ED-4DB2-BD59-A6C34878D82A}">
                    <a16:rowId xmlns:a16="http://schemas.microsoft.com/office/drawing/2014/main" val="10001"/>
                  </a:ext>
                </a:extLst>
              </a:tr>
              <a:tr h="1048288">
                <a:tc>
                  <a:txBody>
                    <a:bodyPr/>
                    <a:lstStyle/>
                    <a:p>
                      <a:pPr algn="l"/>
                      <a:r>
                        <a:rPr lang="en-US" sz="1800" dirty="0">
                          <a:latin typeface="Arial Narrow" panose="020B0606020202030204" pitchFamily="34" charset="0"/>
                        </a:rPr>
                        <a:t>In vivo measurements</a:t>
                      </a:r>
                      <a:r>
                        <a:rPr lang="en-US" sz="1800" baseline="0" dirty="0">
                          <a:latin typeface="Arial Narrow" panose="020B0606020202030204" pitchFamily="34" charset="0"/>
                        </a:rPr>
                        <a:t> of </a:t>
                      </a:r>
                      <a:r>
                        <a:rPr lang="en-US" sz="1800" baseline="30000" dirty="0">
                          <a:latin typeface="Arial Narrow" panose="020B0606020202030204" pitchFamily="34" charset="0"/>
                        </a:rPr>
                        <a:t>90</a:t>
                      </a:r>
                      <a:r>
                        <a:rPr lang="en-US" sz="1800" baseline="0" dirty="0">
                          <a:latin typeface="Arial Narrow" panose="020B0606020202030204" pitchFamily="34" charset="0"/>
                        </a:rPr>
                        <a:t>Sr in front teeth with tooth beta counter (TBC)</a:t>
                      </a:r>
                      <a:endParaRPr lang="en-US" sz="1800" dirty="0">
                        <a:latin typeface="Arial Narrow" panose="020B0606020202030204" pitchFamily="34" charset="0"/>
                      </a:endParaRPr>
                    </a:p>
                  </a:txBody>
                  <a:tcPr marL="91427" marR="91427" marT="45718" marB="45718" anchor="ctr">
                    <a:solidFill>
                      <a:schemeClr val="bg1">
                        <a:lumMod val="85000"/>
                      </a:schemeClr>
                    </a:solidFill>
                  </a:tcPr>
                </a:tc>
                <a:tc>
                  <a:txBody>
                    <a:bodyPr/>
                    <a:lstStyle/>
                    <a:p>
                      <a:pPr algn="ctr"/>
                      <a:r>
                        <a:rPr lang="en-US" sz="1800" dirty="0">
                          <a:latin typeface="Arial Narrow" panose="020B0606020202030204" pitchFamily="34" charset="0"/>
                        </a:rPr>
                        <a:t>1959-1997</a:t>
                      </a:r>
                    </a:p>
                  </a:txBody>
                  <a:tcPr marL="91427" marR="91427" marT="45718" marB="45718" anchor="ctr">
                    <a:solidFill>
                      <a:schemeClr val="bg1">
                        <a:lumMod val="85000"/>
                      </a:schemeClr>
                    </a:solidFill>
                  </a:tcPr>
                </a:tc>
                <a:tc>
                  <a:txBody>
                    <a:bodyPr/>
                    <a:lstStyle/>
                    <a:p>
                      <a:pPr algn="ctr"/>
                      <a:r>
                        <a:rPr lang="en-US" sz="1800" dirty="0">
                          <a:latin typeface="Arial Narrow" panose="020B0606020202030204" pitchFamily="34" charset="0"/>
                        </a:rPr>
                        <a:t>11,000</a:t>
                      </a:r>
                    </a:p>
                  </a:txBody>
                  <a:tcPr marL="91427" marR="91427" marT="45718" marB="45718" anchor="ctr">
                    <a:solidFill>
                      <a:schemeClr val="bg1">
                        <a:lumMod val="85000"/>
                      </a:schemeClr>
                    </a:solidFill>
                  </a:tcPr>
                </a:tc>
                <a:tc>
                  <a:txBody>
                    <a:bodyPr/>
                    <a:lstStyle/>
                    <a:p>
                      <a:pPr algn="ctr"/>
                      <a:r>
                        <a:rPr lang="en-US" sz="1800" dirty="0">
                          <a:latin typeface="Arial Narrow" panose="020B0606020202030204" pitchFamily="34" charset="0"/>
                        </a:rPr>
                        <a:t>23,000</a:t>
                      </a:r>
                    </a:p>
                  </a:txBody>
                  <a:tcPr marL="91427" marR="91427" marT="45718" marB="45718" anchor="ctr">
                    <a:solidFill>
                      <a:schemeClr val="bg1">
                        <a:lumMod val="85000"/>
                      </a:schemeClr>
                    </a:solidFill>
                  </a:tcPr>
                </a:tc>
                <a:extLst>
                  <a:ext uri="{0D108BD9-81ED-4DB2-BD59-A6C34878D82A}">
                    <a16:rowId xmlns:a16="http://schemas.microsoft.com/office/drawing/2014/main" val="10002"/>
                  </a:ext>
                </a:extLst>
              </a:tr>
              <a:tr h="914356">
                <a:tc>
                  <a:txBody>
                    <a:bodyPr/>
                    <a:lstStyle/>
                    <a:p>
                      <a:pPr algn="l"/>
                      <a:r>
                        <a:rPr lang="en-US" sz="1800" dirty="0">
                          <a:latin typeface="Arial Narrow" panose="020B0606020202030204" pitchFamily="34" charset="0"/>
                        </a:rPr>
                        <a:t>In vivo</a:t>
                      </a:r>
                      <a:r>
                        <a:rPr lang="en-US" sz="1800" baseline="0" dirty="0">
                          <a:latin typeface="Arial Narrow" panose="020B0606020202030204" pitchFamily="34" charset="0"/>
                        </a:rPr>
                        <a:t> measurements of </a:t>
                      </a:r>
                      <a:r>
                        <a:rPr lang="en-US" sz="1800" baseline="30000" dirty="0">
                          <a:latin typeface="Arial Narrow" panose="020B0606020202030204" pitchFamily="34" charset="0"/>
                        </a:rPr>
                        <a:t>90</a:t>
                      </a:r>
                      <a:r>
                        <a:rPr lang="en-US" sz="1800" baseline="0" dirty="0">
                          <a:latin typeface="Arial Narrow" panose="020B0606020202030204" pitchFamily="34" charset="0"/>
                        </a:rPr>
                        <a:t>Sr in body with whole body counter (WBC)</a:t>
                      </a:r>
                      <a:endParaRPr lang="en-US" sz="1800" dirty="0">
                        <a:latin typeface="Arial Narrow" panose="020B0606020202030204" pitchFamily="34" charset="0"/>
                      </a:endParaRPr>
                    </a:p>
                  </a:txBody>
                  <a:tcPr marL="91427" marR="91427" marT="45718" marB="45718" anchor="ctr">
                    <a:solidFill>
                      <a:schemeClr val="bg1">
                        <a:lumMod val="95000"/>
                      </a:schemeClr>
                    </a:solidFill>
                  </a:tcPr>
                </a:tc>
                <a:tc>
                  <a:txBody>
                    <a:bodyPr/>
                    <a:lstStyle/>
                    <a:p>
                      <a:pPr algn="ctr"/>
                      <a:r>
                        <a:rPr lang="en-US" sz="1800" dirty="0">
                          <a:latin typeface="Arial Narrow" panose="020B0606020202030204" pitchFamily="34" charset="0"/>
                        </a:rPr>
                        <a:t>1974-1997</a:t>
                      </a:r>
                    </a:p>
                    <a:p>
                      <a:pPr algn="ctr"/>
                      <a:r>
                        <a:rPr lang="en-US" sz="1800" dirty="0">
                          <a:latin typeface="Arial Narrow" panose="020B0606020202030204" pitchFamily="34" charset="0"/>
                        </a:rPr>
                        <a:t>2009-present</a:t>
                      </a:r>
                    </a:p>
                  </a:txBody>
                  <a:tcPr marL="91427" marR="91427" marT="45718" marB="45718" anchor="ctr">
                    <a:solidFill>
                      <a:schemeClr val="bg1">
                        <a:lumMod val="95000"/>
                      </a:schemeClr>
                    </a:solidFill>
                  </a:tcPr>
                </a:tc>
                <a:tc>
                  <a:txBody>
                    <a:bodyPr/>
                    <a:lstStyle/>
                    <a:p>
                      <a:pPr algn="ctr"/>
                      <a:r>
                        <a:rPr lang="en-US" sz="1800" dirty="0">
                          <a:latin typeface="Arial Narrow" panose="020B0606020202030204" pitchFamily="34" charset="0"/>
                        </a:rPr>
                        <a:t>12,200</a:t>
                      </a:r>
                    </a:p>
                    <a:p>
                      <a:pPr algn="ctr"/>
                      <a:r>
                        <a:rPr lang="en-US" sz="1800" dirty="0">
                          <a:latin typeface="Arial Narrow" panose="020B0606020202030204" pitchFamily="34" charset="0"/>
                        </a:rPr>
                        <a:t>2,200</a:t>
                      </a:r>
                    </a:p>
                  </a:txBody>
                  <a:tcPr marL="91427" marR="91427" marT="45718" marB="45718" anchor="ctr">
                    <a:solidFill>
                      <a:schemeClr val="bg1">
                        <a:lumMod val="95000"/>
                      </a:schemeClr>
                    </a:solidFill>
                  </a:tcPr>
                </a:tc>
                <a:tc>
                  <a:txBody>
                    <a:bodyPr/>
                    <a:lstStyle/>
                    <a:p>
                      <a:pPr algn="ctr"/>
                      <a:r>
                        <a:rPr lang="en-US" sz="1800" dirty="0">
                          <a:latin typeface="Arial Narrow" panose="020B0606020202030204" pitchFamily="34" charset="0"/>
                        </a:rPr>
                        <a:t>28,000</a:t>
                      </a:r>
                    </a:p>
                    <a:p>
                      <a:pPr algn="ctr"/>
                      <a:r>
                        <a:rPr lang="en-US" sz="1800" dirty="0">
                          <a:latin typeface="Arial Narrow" panose="020B0606020202030204" pitchFamily="34" charset="0"/>
                        </a:rPr>
                        <a:t>2,800</a:t>
                      </a:r>
                    </a:p>
                  </a:txBody>
                  <a:tcPr marL="91427" marR="91427" marT="45718" marB="45718" anchor="ctr">
                    <a:solidFill>
                      <a:schemeClr val="bg1">
                        <a:lumMod val="95000"/>
                      </a:schemeClr>
                    </a:solidFill>
                  </a:tcPr>
                </a:tc>
                <a:extLst>
                  <a:ext uri="{0D108BD9-81ED-4DB2-BD59-A6C34878D82A}">
                    <a16:rowId xmlns:a16="http://schemas.microsoft.com/office/drawing/2014/main" val="10003"/>
                  </a:ext>
                </a:extLst>
              </a:tr>
            </a:tbl>
          </a:graphicData>
        </a:graphic>
      </p:graphicFrame>
      <p:sp>
        <p:nvSpPr>
          <p:cNvPr id="34845"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64AFC2B0-E8DE-4320-94A9-1D7639B80107}" type="slidenum">
              <a:rPr lang="en-US" altLang="en-US">
                <a:solidFill>
                  <a:srgbClr val="3C7499"/>
                </a:solidFill>
                <a:latin typeface="Arial Narrow" panose="020B0606020202030204" pitchFamily="34" charset="0"/>
              </a:rPr>
              <a:pPr/>
              <a:t>19</a:t>
            </a:fld>
            <a:endParaRPr lang="en-US" altLang="en-US">
              <a:solidFill>
                <a:srgbClr val="3C7499"/>
              </a:solidFill>
              <a:latin typeface="Arial Narrow" panose="020B0606020202030204" pitchFamily="34" charset="0"/>
            </a:endParaRPr>
          </a:p>
        </p:txBody>
      </p:sp>
      <p:sp>
        <p:nvSpPr>
          <p:cNvPr id="34846" name="Text Box 120"/>
          <p:cNvSpPr txBox="1">
            <a:spLocks noChangeArrowheads="1"/>
          </p:cNvSpPr>
          <p:nvPr/>
        </p:nvSpPr>
        <p:spPr bwMode="auto">
          <a:xfrm>
            <a:off x="417513" y="5637213"/>
            <a:ext cx="77724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spcBef>
                <a:spcPct val="50000"/>
              </a:spcBef>
            </a:pPr>
            <a:r>
              <a:rPr lang="en-US" altLang="ru-RU" sz="2000" b="1">
                <a:solidFill>
                  <a:srgbClr val="37668F"/>
                </a:solidFill>
                <a:latin typeface="Arial Narrow" panose="020B0606020202030204" pitchFamily="34" charset="0"/>
              </a:rPr>
              <a:t>*</a:t>
            </a:r>
            <a:r>
              <a:rPr lang="en-US" altLang="ru-RU" sz="1600" b="1">
                <a:solidFill>
                  <a:srgbClr val="37668F"/>
                </a:solidFill>
                <a:latin typeface="Arial Narrow" panose="020B0606020202030204" pitchFamily="34" charset="0"/>
              </a:rPr>
              <a:t> Lived in Techa Riverside settlements at any time in the period 1950-1960</a:t>
            </a:r>
            <a:endParaRPr lang="ru-RU" altLang="ru-RU" sz="1600" b="1">
              <a:solidFill>
                <a:srgbClr val="37668F"/>
              </a:solidFill>
              <a:latin typeface="Arial Narrow" panose="020B0606020202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p:txBody>
          <a:bodyPr/>
          <a:lstStyle/>
          <a:p>
            <a:r>
              <a:rPr lang="en-AU" altLang="ru-RU" sz="3600">
                <a:solidFill>
                  <a:schemeClr val="tx1"/>
                </a:solidFill>
                <a:cs typeface="Times New Roman" panose="02020603050405020304" pitchFamily="18" charset="0"/>
              </a:rPr>
              <a:t>Brief Historical Background </a:t>
            </a:r>
            <a:endParaRPr lang="en-US" altLang="en-US" sz="3600">
              <a:solidFill>
                <a:schemeClr val="tx1"/>
              </a:solidFill>
            </a:endParaRPr>
          </a:p>
        </p:txBody>
      </p:sp>
      <p:sp>
        <p:nvSpPr>
          <p:cNvPr id="3" name="Content Placeholder 2"/>
          <p:cNvSpPr>
            <a:spLocks noGrp="1"/>
          </p:cNvSpPr>
          <p:nvPr>
            <p:ph idx="1"/>
          </p:nvPr>
        </p:nvSpPr>
        <p:spPr>
          <a:xfrm>
            <a:off x="76200" y="1803400"/>
            <a:ext cx="8991600" cy="4941888"/>
          </a:xfrm>
        </p:spPr>
        <p:txBody>
          <a:bodyPr rtlCol="0">
            <a:normAutofit fontScale="92500" lnSpcReduction="10000"/>
          </a:bodyPr>
          <a:lstStyle/>
          <a:p>
            <a:pPr fontAlgn="auto">
              <a:lnSpc>
                <a:spcPct val="110000"/>
              </a:lnSpc>
              <a:spcAft>
                <a:spcPts val="0"/>
              </a:spcAft>
              <a:defRPr/>
            </a:pPr>
            <a:r>
              <a:rPr lang="en-US" dirty="0"/>
              <a:t>The Mayak plutonium facility began operating in 1948, in the Southern Urals, Russia. </a:t>
            </a:r>
          </a:p>
          <a:p>
            <a:pPr fontAlgn="auto">
              <a:lnSpc>
                <a:spcPct val="110000"/>
              </a:lnSpc>
              <a:spcAft>
                <a:spcPts val="0"/>
              </a:spcAft>
              <a:defRPr/>
            </a:pPr>
            <a:r>
              <a:rPr lang="en-US" dirty="0"/>
              <a:t>Worker exposures in the early years were VERY high.</a:t>
            </a:r>
          </a:p>
          <a:p>
            <a:pPr fontAlgn="auto">
              <a:lnSpc>
                <a:spcPct val="110000"/>
              </a:lnSpc>
              <a:spcAft>
                <a:spcPts val="0"/>
              </a:spcAft>
              <a:defRPr/>
            </a:pPr>
            <a:r>
              <a:rPr lang="en-US" dirty="0"/>
              <a:t>Waste-storage failures resulted in several releases of uranium fission products (</a:t>
            </a:r>
            <a:r>
              <a:rPr lang="en-US" baseline="30000" dirty="0"/>
              <a:t>90</a:t>
            </a:r>
            <a:r>
              <a:rPr lang="en-US" dirty="0"/>
              <a:t>Sr, </a:t>
            </a:r>
            <a:r>
              <a:rPr lang="en-US" baseline="30000" dirty="0"/>
              <a:t>89</a:t>
            </a:r>
            <a:r>
              <a:rPr lang="en-US" dirty="0"/>
              <a:t>Sr, </a:t>
            </a:r>
            <a:r>
              <a:rPr lang="en-US" baseline="30000" dirty="0"/>
              <a:t>137</a:t>
            </a:r>
            <a:r>
              <a:rPr lang="en-US" dirty="0"/>
              <a:t>Cs, </a:t>
            </a:r>
            <a:r>
              <a:rPr lang="en-US" baseline="30000" dirty="0"/>
              <a:t>95</a:t>
            </a:r>
            <a:r>
              <a:rPr lang="en-US" dirty="0"/>
              <a:t>Zr, </a:t>
            </a:r>
            <a:r>
              <a:rPr lang="en-US" baseline="30000" dirty="0"/>
              <a:t>95</a:t>
            </a:r>
            <a:r>
              <a:rPr lang="en-US" dirty="0"/>
              <a:t>Nb, </a:t>
            </a:r>
            <a:r>
              <a:rPr lang="en-US" baseline="30000" dirty="0"/>
              <a:t>144</a:t>
            </a:r>
            <a:r>
              <a:rPr lang="en-US" dirty="0"/>
              <a:t>Ce, </a:t>
            </a:r>
            <a:r>
              <a:rPr lang="en-US" baseline="30000" dirty="0"/>
              <a:t>106</a:t>
            </a:r>
            <a:r>
              <a:rPr lang="en-US" dirty="0"/>
              <a:t>Ru, </a:t>
            </a:r>
            <a:r>
              <a:rPr lang="en-US" baseline="30000" dirty="0"/>
              <a:t>131</a:t>
            </a:r>
            <a:r>
              <a:rPr lang="en-US" dirty="0"/>
              <a:t>I, etc.) into the environment: </a:t>
            </a:r>
          </a:p>
          <a:p>
            <a:pPr lvl="1" fontAlgn="auto">
              <a:lnSpc>
                <a:spcPct val="110000"/>
              </a:lnSpc>
              <a:spcAft>
                <a:spcPts val="0"/>
              </a:spcAft>
              <a:defRPr/>
            </a:pPr>
            <a:r>
              <a:rPr lang="en-US" b="1" dirty="0">
                <a:solidFill>
                  <a:srgbClr val="3C7499"/>
                </a:solidFill>
              </a:rPr>
              <a:t>1949-1956: </a:t>
            </a:r>
            <a:r>
              <a:rPr lang="en-US" dirty="0"/>
              <a:t>1.15×10</a:t>
            </a:r>
            <a:r>
              <a:rPr lang="en-US" baseline="30000" dirty="0"/>
              <a:t>17</a:t>
            </a:r>
            <a:r>
              <a:rPr lang="en-US" dirty="0"/>
              <a:t> Bq of liquid wastes were released into the Techa River; </a:t>
            </a:r>
          </a:p>
          <a:p>
            <a:pPr lvl="1" fontAlgn="auto">
              <a:lnSpc>
                <a:spcPct val="110000"/>
              </a:lnSpc>
              <a:spcAft>
                <a:spcPts val="0"/>
              </a:spcAft>
              <a:defRPr/>
            </a:pPr>
            <a:r>
              <a:rPr lang="en-US" b="1" dirty="0">
                <a:solidFill>
                  <a:srgbClr val="3C7499"/>
                </a:solidFill>
              </a:rPr>
              <a:t>1957: </a:t>
            </a:r>
            <a:r>
              <a:rPr lang="en-US" dirty="0"/>
              <a:t>7.4×10</a:t>
            </a:r>
            <a:r>
              <a:rPr lang="en-US" baseline="30000" dirty="0"/>
              <a:t>16</a:t>
            </a:r>
            <a:r>
              <a:rPr lang="en-US" dirty="0"/>
              <a:t> Bq were accidentally discharged into the atmosphere by a tank explosion which formed the East Urals Radioactive Trace (EURT);</a:t>
            </a:r>
          </a:p>
          <a:p>
            <a:pPr lvl="1" fontAlgn="auto">
              <a:lnSpc>
                <a:spcPct val="110000"/>
              </a:lnSpc>
              <a:spcAft>
                <a:spcPts val="0"/>
              </a:spcAft>
              <a:defRPr/>
            </a:pPr>
            <a:r>
              <a:rPr lang="en-US" b="1" dirty="0">
                <a:solidFill>
                  <a:srgbClr val="3C7499"/>
                </a:solidFill>
              </a:rPr>
              <a:t>1967: </a:t>
            </a:r>
            <a:r>
              <a:rPr lang="en-US" dirty="0"/>
              <a:t>2.2×10</a:t>
            </a:r>
            <a:r>
              <a:rPr lang="en-US" baseline="30000" dirty="0"/>
              <a:t>14</a:t>
            </a:r>
            <a:r>
              <a:rPr lang="en-US" dirty="0"/>
              <a:t> Bq were windblown from Lake Karachay (an open repository of radioactive waste).</a:t>
            </a:r>
          </a:p>
        </p:txBody>
      </p:sp>
      <p:sp>
        <p:nvSpPr>
          <p:cNvPr id="15363"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B8FDEEA4-415C-4F14-9661-166029259F53}" type="slidenum">
              <a:rPr lang="en-US" altLang="en-US">
                <a:solidFill>
                  <a:srgbClr val="3C7499"/>
                </a:solidFill>
                <a:latin typeface="Arial Narrow" panose="020B0606020202030204" pitchFamily="34" charset="0"/>
              </a:rPr>
              <a:pPr/>
              <a:t>2</a:t>
            </a:fld>
            <a:endParaRPr lang="en-US" altLang="en-US">
              <a:solidFill>
                <a:srgbClr val="3C7499"/>
              </a:solidFill>
              <a:latin typeface="Arial Narrow" panose="020B060602020203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1"/>
          <p:cNvSpPr>
            <a:spLocks noGrp="1"/>
          </p:cNvSpPr>
          <p:nvPr>
            <p:ph type="title"/>
          </p:nvPr>
        </p:nvSpPr>
        <p:spPr/>
        <p:txBody>
          <a:bodyPr/>
          <a:lstStyle/>
          <a:p>
            <a:r>
              <a:rPr lang="en-US" altLang="en-US" sz="3900">
                <a:solidFill>
                  <a:schemeClr val="tx1"/>
                </a:solidFill>
              </a:rPr>
              <a:t>Reference </a:t>
            </a:r>
            <a:r>
              <a:rPr lang="en-US" altLang="en-US" sz="3900" baseline="30000">
                <a:solidFill>
                  <a:schemeClr val="tx1"/>
                </a:solidFill>
              </a:rPr>
              <a:t>90</a:t>
            </a:r>
            <a:r>
              <a:rPr lang="en-US" altLang="en-US" sz="3900">
                <a:solidFill>
                  <a:schemeClr val="tx1"/>
                </a:solidFill>
              </a:rPr>
              <a:t>Sr Intake Function</a:t>
            </a:r>
          </a:p>
        </p:txBody>
      </p:sp>
      <p:pic>
        <p:nvPicPr>
          <p:cNvPr id="35842"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a:xfrm>
            <a:off x="2039938" y="1682750"/>
            <a:ext cx="5583237" cy="831850"/>
          </a:xfrm>
        </p:spPr>
      </p:pic>
      <p:sp>
        <p:nvSpPr>
          <p:cNvPr id="35843"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CBA3E21D-6BEB-4ADB-A7FB-65BD3CE2B9E2}" type="slidenum">
              <a:rPr lang="en-US" altLang="en-US">
                <a:solidFill>
                  <a:srgbClr val="3C7499"/>
                </a:solidFill>
                <a:latin typeface="Arial Narrow" panose="020B0606020202030204" pitchFamily="34" charset="0"/>
              </a:rPr>
              <a:pPr/>
              <a:t>20</a:t>
            </a:fld>
            <a:endParaRPr lang="en-US" altLang="en-US">
              <a:solidFill>
                <a:srgbClr val="3C7499"/>
              </a:solidFill>
              <a:latin typeface="Arial Narrow" panose="020B0606020202030204" pitchFamily="34" charset="0"/>
            </a:endParaRPr>
          </a:p>
        </p:txBody>
      </p:sp>
      <p:sp>
        <p:nvSpPr>
          <p:cNvPr id="35844" name="TextBox 5"/>
          <p:cNvSpPr txBox="1">
            <a:spLocks noChangeArrowheads="1"/>
          </p:cNvSpPr>
          <p:nvPr/>
        </p:nvSpPr>
        <p:spPr bwMode="auto">
          <a:xfrm>
            <a:off x="2238375" y="2555875"/>
            <a:ext cx="466725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sz="2400">
                <a:solidFill>
                  <a:srgbClr val="37668F"/>
                </a:solidFill>
                <a:latin typeface="Arial Narrow" panose="020B0606020202030204" pitchFamily="34" charset="0"/>
              </a:rPr>
              <a:t>Evaluated using tooth beta counter data</a:t>
            </a:r>
          </a:p>
        </p:txBody>
      </p:sp>
      <p:pic>
        <p:nvPicPr>
          <p:cNvPr id="35845"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3375" y="3054350"/>
            <a:ext cx="3879850" cy="288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846"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762500" y="3111500"/>
            <a:ext cx="4149725" cy="289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47" name="TextBox 8"/>
          <p:cNvSpPr txBox="1">
            <a:spLocks noChangeArrowheads="1"/>
          </p:cNvSpPr>
          <p:nvPr/>
        </p:nvSpPr>
        <p:spPr bwMode="auto">
          <a:xfrm>
            <a:off x="0" y="6154738"/>
            <a:ext cx="7250113"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r>
              <a:rPr lang="en-US" altLang="en-US" sz="1200">
                <a:latin typeface="Arial Narrow" panose="020B0606020202030204" pitchFamily="34" charset="0"/>
              </a:rPr>
              <a:t>Tolstykh EI, Degteva MO, Peremyslova LM, Shagina NB, Shishkina EA, Krivoschapov VA, Anspaugh LR, Napier BA.  </a:t>
            </a:r>
          </a:p>
          <a:p>
            <a:r>
              <a:rPr lang="en-US" altLang="en-US" sz="1200">
                <a:latin typeface="Arial Narrow" panose="020B0606020202030204" pitchFamily="34" charset="0"/>
              </a:rPr>
              <a:t>Reconstruction of long-lived radionuclide intakes for Techa riverside residents: Strontium-90</a:t>
            </a:r>
            <a:r>
              <a:rPr lang="en-US" altLang="en-US" sz="1200" i="1">
                <a:latin typeface="Arial Narrow" panose="020B0606020202030204" pitchFamily="34" charset="0"/>
              </a:rPr>
              <a:t>.  Health Phys </a:t>
            </a:r>
            <a:r>
              <a:rPr lang="en-US" altLang="en-US" sz="1200">
                <a:latin typeface="Arial Narrow" panose="020B0606020202030204" pitchFamily="34" charset="0"/>
              </a:rPr>
              <a:t>101(1):28–47; 2011.</a:t>
            </a:r>
          </a:p>
        </p:txBody>
      </p:sp>
      <p:grpSp>
        <p:nvGrpSpPr>
          <p:cNvPr id="35848" name="Group 9"/>
          <p:cNvGrpSpPr>
            <a:grpSpLocks/>
          </p:cNvGrpSpPr>
          <p:nvPr/>
        </p:nvGrpSpPr>
        <p:grpSpPr bwMode="auto">
          <a:xfrm>
            <a:off x="234950" y="3006725"/>
            <a:ext cx="8674100" cy="3052763"/>
            <a:chOff x="299110" y="1796247"/>
            <a:chExt cx="8673062" cy="3357467"/>
          </a:xfrm>
        </p:grpSpPr>
        <p:sp>
          <p:nvSpPr>
            <p:cNvPr id="11" name="Rounded Rectangle 10"/>
            <p:cNvSpPr/>
            <p:nvPr/>
          </p:nvSpPr>
          <p:spPr>
            <a:xfrm>
              <a:off x="299110" y="1796247"/>
              <a:ext cx="4307959" cy="3357467"/>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 name="Rounded Rectangle 11"/>
            <p:cNvSpPr/>
            <p:nvPr/>
          </p:nvSpPr>
          <p:spPr>
            <a:xfrm>
              <a:off x="4664213" y="1796247"/>
              <a:ext cx="4307959" cy="3357467"/>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p:txBody>
          <a:bodyPr/>
          <a:lstStyle/>
          <a:p>
            <a:r>
              <a:rPr lang="en-US" altLang="en-US" sz="3600">
                <a:solidFill>
                  <a:schemeClr val="tx1"/>
                </a:solidFill>
              </a:rPr>
              <a:t>Organ Doses from</a:t>
            </a:r>
            <a:br>
              <a:rPr lang="en-US" altLang="en-US" sz="3600">
                <a:solidFill>
                  <a:schemeClr val="tx1"/>
                </a:solidFill>
              </a:rPr>
            </a:br>
            <a:r>
              <a:rPr lang="en-US" altLang="en-US" sz="3600">
                <a:solidFill>
                  <a:schemeClr val="tx1"/>
                </a:solidFill>
              </a:rPr>
              <a:t>External Exposure</a:t>
            </a:r>
          </a:p>
        </p:txBody>
      </p:sp>
      <p:sp>
        <p:nvSpPr>
          <p:cNvPr id="36866" name="Content Placeholder 2"/>
          <p:cNvSpPr>
            <a:spLocks noGrp="1"/>
          </p:cNvSpPr>
          <p:nvPr>
            <p:ph idx="1"/>
          </p:nvPr>
        </p:nvSpPr>
        <p:spPr>
          <a:xfrm>
            <a:off x="76200" y="2619375"/>
            <a:ext cx="8991600" cy="3849688"/>
          </a:xfrm>
        </p:spPr>
        <p:txBody>
          <a:bodyPr/>
          <a:lstStyle/>
          <a:p>
            <a:pPr>
              <a:spcAft>
                <a:spcPts val="1000"/>
              </a:spcAft>
            </a:pPr>
            <a:r>
              <a:rPr lang="en-US" altLang="en-US"/>
              <a:t>Derived from dose rate in air on the Techa River banks and in villages – measured and calculated</a:t>
            </a:r>
          </a:p>
          <a:p>
            <a:pPr>
              <a:spcAft>
                <a:spcPts val="1000"/>
              </a:spcAft>
            </a:pPr>
            <a:r>
              <a:rPr lang="en-US" altLang="en-US"/>
              <a:t>Individual doses were calculated in accordance with historical records of  individuals’ residence histories</a:t>
            </a:r>
          </a:p>
          <a:p>
            <a:pPr>
              <a:spcAft>
                <a:spcPts val="1000"/>
              </a:spcAft>
            </a:pPr>
            <a:r>
              <a:rPr lang="en-US" altLang="en-US"/>
              <a:t>Observational data of typical lifestyles for different age groups</a:t>
            </a:r>
          </a:p>
          <a:p>
            <a:pPr>
              <a:spcAft>
                <a:spcPts val="1000"/>
              </a:spcAft>
            </a:pPr>
            <a:r>
              <a:rPr lang="en-US" altLang="en-US"/>
              <a:t>Age-dependent conversion factors from air kerma to organ dose</a:t>
            </a:r>
          </a:p>
        </p:txBody>
      </p:sp>
      <p:sp>
        <p:nvSpPr>
          <p:cNvPr id="36867"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81EE184D-ACA8-4750-9D9C-60C3C0C70433}" type="slidenum">
              <a:rPr lang="en-US" altLang="en-US">
                <a:solidFill>
                  <a:srgbClr val="3C7499"/>
                </a:solidFill>
                <a:latin typeface="Arial Narrow" panose="020B0606020202030204" pitchFamily="34" charset="0"/>
              </a:rPr>
              <a:pPr/>
              <a:t>21</a:t>
            </a:fld>
            <a:endParaRPr lang="en-US" altLang="en-US">
              <a:solidFill>
                <a:srgbClr val="3C7499"/>
              </a:solidFill>
              <a:latin typeface="Arial Narrow" panose="020B060602020203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p:cNvSpPr/>
          <p:nvPr/>
        </p:nvSpPr>
        <p:spPr>
          <a:xfrm>
            <a:off x="1382713" y="4027488"/>
            <a:ext cx="6396037" cy="2482850"/>
          </a:xfrm>
          <a:prstGeom prst="roundRect">
            <a:avLst>
              <a:gd name="adj" fmla="val 2932"/>
            </a:avLst>
          </a:prstGeom>
          <a:solidFill>
            <a:schemeClr val="bg1">
              <a:lumMod val="95000"/>
            </a:schemeClr>
          </a:solid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 name="Rounded Rectangle 11"/>
          <p:cNvSpPr/>
          <p:nvPr/>
        </p:nvSpPr>
        <p:spPr>
          <a:xfrm>
            <a:off x="234950" y="1878013"/>
            <a:ext cx="4308475" cy="2084387"/>
          </a:xfrm>
          <a:prstGeom prst="roundRect">
            <a:avLst>
              <a:gd name="adj" fmla="val 2932"/>
            </a:avLst>
          </a:prstGeom>
          <a:solidFill>
            <a:schemeClr val="bg1">
              <a:lumMod val="95000"/>
            </a:schemeClr>
          </a:solid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3" name="Rounded Rectangle 12"/>
          <p:cNvSpPr/>
          <p:nvPr/>
        </p:nvSpPr>
        <p:spPr>
          <a:xfrm>
            <a:off x="4600575" y="1878013"/>
            <a:ext cx="4308475" cy="2084387"/>
          </a:xfrm>
          <a:prstGeom prst="roundRect">
            <a:avLst>
              <a:gd name="adj" fmla="val 2932"/>
            </a:avLst>
          </a:prstGeom>
          <a:solidFill>
            <a:schemeClr val="bg1">
              <a:lumMod val="95000"/>
            </a:schemeClr>
          </a:solid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Title 1"/>
          <p:cNvSpPr>
            <a:spLocks noGrp="1"/>
          </p:cNvSpPr>
          <p:nvPr>
            <p:ph type="title"/>
          </p:nvPr>
        </p:nvSpPr>
        <p:spPr>
          <a:xfrm>
            <a:off x="3184525" y="68263"/>
            <a:ext cx="5880100" cy="1252537"/>
          </a:xfrm>
        </p:spPr>
        <p:txBody>
          <a:bodyPr rtlCol="0">
            <a:normAutofit fontScale="90000"/>
          </a:bodyPr>
          <a:lstStyle/>
          <a:p>
            <a:pPr fontAlgn="auto">
              <a:spcAft>
                <a:spcPts val="0"/>
              </a:spcAft>
              <a:defRPr/>
            </a:pPr>
            <a:r>
              <a:rPr lang="en-US" sz="3500" dirty="0">
                <a:solidFill>
                  <a:schemeClr val="tx1"/>
                </a:solidFill>
              </a:rPr>
              <a:t>External Dose Rates Were Validated with TL/OSL Measurements</a:t>
            </a:r>
          </a:p>
        </p:txBody>
      </p:sp>
      <p:pic>
        <p:nvPicPr>
          <p:cNvPr id="37893"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277813" y="1909763"/>
            <a:ext cx="2782887" cy="2032000"/>
          </a:xfrm>
        </p:spPr>
      </p:pic>
      <p:sp>
        <p:nvSpPr>
          <p:cNvPr id="37894"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2DEDAFA-AF1D-430C-BB9B-90BE46BFFB9E}" type="slidenum">
              <a:rPr lang="en-US" altLang="en-US">
                <a:solidFill>
                  <a:srgbClr val="3C7499"/>
                </a:solidFill>
                <a:latin typeface="Arial Narrow" panose="020B0606020202030204" pitchFamily="34" charset="0"/>
              </a:rPr>
              <a:pPr/>
              <a:t>22</a:t>
            </a:fld>
            <a:endParaRPr lang="en-US" altLang="en-US">
              <a:solidFill>
                <a:srgbClr val="3C7499"/>
              </a:solidFill>
              <a:latin typeface="Arial Narrow" panose="020B0606020202030204" pitchFamily="34" charset="0"/>
            </a:endParaRPr>
          </a:p>
        </p:txBody>
      </p:sp>
      <p:pic>
        <p:nvPicPr>
          <p:cNvPr id="37895" name="Picture 6"/>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35100" y="4065588"/>
            <a:ext cx="4630738" cy="2405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896" name="Picture 5"/>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51375" y="1909763"/>
            <a:ext cx="2740025" cy="203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897" name="TextBox 7"/>
          <p:cNvSpPr txBox="1">
            <a:spLocks noChangeArrowheads="1"/>
          </p:cNvSpPr>
          <p:nvPr/>
        </p:nvSpPr>
        <p:spPr bwMode="auto">
          <a:xfrm>
            <a:off x="3213100" y="2735263"/>
            <a:ext cx="12144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r>
              <a:rPr lang="en-US" altLang="en-US" b="1">
                <a:solidFill>
                  <a:srgbClr val="37668F"/>
                </a:solidFill>
                <a:latin typeface="Arial Narrow" panose="020B0606020202030204" pitchFamily="34" charset="0"/>
              </a:rPr>
              <a:t>Metlino Mill</a:t>
            </a:r>
          </a:p>
        </p:txBody>
      </p:sp>
      <p:sp>
        <p:nvSpPr>
          <p:cNvPr id="37898" name="TextBox 8"/>
          <p:cNvSpPr txBox="1">
            <a:spLocks noChangeArrowheads="1"/>
          </p:cNvSpPr>
          <p:nvPr/>
        </p:nvSpPr>
        <p:spPr bwMode="auto">
          <a:xfrm>
            <a:off x="7732713" y="2540000"/>
            <a:ext cx="8477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b="1">
                <a:solidFill>
                  <a:srgbClr val="37668F"/>
                </a:solidFill>
                <a:latin typeface="Arial Narrow" panose="020B0606020202030204" pitchFamily="34" charset="0"/>
              </a:rPr>
              <a:t>Metlino</a:t>
            </a:r>
          </a:p>
          <a:p>
            <a:pPr algn="ctr"/>
            <a:r>
              <a:rPr lang="en-US" altLang="en-US" b="1">
                <a:solidFill>
                  <a:srgbClr val="37668F"/>
                </a:solidFill>
                <a:latin typeface="Arial Narrow" panose="020B0606020202030204" pitchFamily="34" charset="0"/>
              </a:rPr>
              <a:t>Church</a:t>
            </a:r>
          </a:p>
        </p:txBody>
      </p:sp>
      <p:sp>
        <p:nvSpPr>
          <p:cNvPr id="37899" name="TextBox 9"/>
          <p:cNvSpPr txBox="1">
            <a:spLocks noChangeArrowheads="1"/>
          </p:cNvSpPr>
          <p:nvPr/>
        </p:nvSpPr>
        <p:spPr bwMode="auto">
          <a:xfrm>
            <a:off x="5953125" y="5051425"/>
            <a:ext cx="19431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b="1">
                <a:solidFill>
                  <a:srgbClr val="37668F"/>
                </a:solidFill>
                <a:latin typeface="Arial Narrow" panose="020B0606020202030204" pitchFamily="34" charset="0"/>
              </a:rPr>
              <a:t>Muslyumovo Mill</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p:txBody>
          <a:bodyPr/>
          <a:lstStyle/>
          <a:p>
            <a:r>
              <a:rPr lang="en-US" altLang="en-US" sz="3200">
                <a:solidFill>
                  <a:schemeClr val="tx1"/>
                </a:solidFill>
              </a:rPr>
              <a:t>External Dose Estimates for Individuals Validated Using</a:t>
            </a:r>
            <a:br>
              <a:rPr lang="en-US" altLang="en-US" sz="3200"/>
            </a:br>
            <a:r>
              <a:rPr lang="en-US" altLang="en-US" sz="3200">
                <a:solidFill>
                  <a:schemeClr val="tx1"/>
                </a:solidFill>
              </a:rPr>
              <a:t>EPR and FISH</a:t>
            </a:r>
          </a:p>
        </p:txBody>
      </p:sp>
      <p:sp>
        <p:nvSpPr>
          <p:cNvPr id="38914" name="Content Placeholder 2"/>
          <p:cNvSpPr>
            <a:spLocks noGrp="1"/>
          </p:cNvSpPr>
          <p:nvPr>
            <p:ph idx="1"/>
          </p:nvPr>
        </p:nvSpPr>
        <p:spPr>
          <a:xfrm>
            <a:off x="76200" y="1727200"/>
            <a:ext cx="8991600" cy="1992313"/>
          </a:xfrm>
        </p:spPr>
        <p:txBody>
          <a:bodyPr/>
          <a:lstStyle/>
          <a:p>
            <a:r>
              <a:rPr lang="en-US" altLang="en-US" sz="2400"/>
              <a:t>Expected doses in the upper Techa Riverside residents exceed the detection limits for EPR (100 mGy)  and FISH (300 mGy)</a:t>
            </a:r>
          </a:p>
          <a:p>
            <a:r>
              <a:rPr lang="en-US" altLang="en-US" sz="2400"/>
              <a:t>EPR and FISH measurements were corrected for </a:t>
            </a:r>
            <a:r>
              <a:rPr lang="en-US" altLang="en-US" sz="2400" baseline="30000"/>
              <a:t>90</a:t>
            </a:r>
            <a:r>
              <a:rPr lang="en-US" altLang="en-US" sz="2400"/>
              <a:t>Sr contribution to tooth enamel dose and bone dose</a:t>
            </a:r>
          </a:p>
          <a:p>
            <a:r>
              <a:rPr lang="en-US" altLang="en-US" sz="2400"/>
              <a:t>EPR and FISH-based dose estimates are comparable to TRDS </a:t>
            </a:r>
          </a:p>
          <a:p>
            <a:endParaRPr lang="en-US" altLang="en-US" sz="2400"/>
          </a:p>
        </p:txBody>
      </p:sp>
      <p:sp>
        <p:nvSpPr>
          <p:cNvPr id="38915"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D50C8C8B-E5D1-43AD-88D6-DAE725700253}" type="slidenum">
              <a:rPr lang="en-US" altLang="en-US">
                <a:solidFill>
                  <a:srgbClr val="3C7499"/>
                </a:solidFill>
                <a:latin typeface="Arial Narrow" panose="020B0606020202030204" pitchFamily="34" charset="0"/>
              </a:rPr>
              <a:pPr/>
              <a:t>23</a:t>
            </a:fld>
            <a:endParaRPr lang="en-US" altLang="en-US">
              <a:solidFill>
                <a:srgbClr val="3C7499"/>
              </a:solidFill>
              <a:latin typeface="Arial Narrow" panose="020B0606020202030204" pitchFamily="34" charset="0"/>
            </a:endParaRPr>
          </a:p>
        </p:txBody>
      </p:sp>
      <p:sp>
        <p:nvSpPr>
          <p:cNvPr id="38916" name="TextBox 5"/>
          <p:cNvSpPr txBox="1">
            <a:spLocks noChangeArrowheads="1"/>
          </p:cNvSpPr>
          <p:nvPr/>
        </p:nvSpPr>
        <p:spPr bwMode="auto">
          <a:xfrm>
            <a:off x="5978525" y="4237038"/>
            <a:ext cx="2960688" cy="175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r>
              <a:rPr lang="en-US" altLang="en-US">
                <a:solidFill>
                  <a:srgbClr val="37668F"/>
                </a:solidFill>
                <a:latin typeface="Arial Narrow" panose="020B0606020202030204" pitchFamily="34" charset="0"/>
              </a:rPr>
              <a:t>Degteva et al. Analysis of EPR and FISH studies of radiation doses in persons who lived in the upper reaches of the Techa River, </a:t>
            </a:r>
            <a:r>
              <a:rPr lang="fr-FR" altLang="en-US" i="1">
                <a:solidFill>
                  <a:srgbClr val="37668F"/>
                </a:solidFill>
                <a:latin typeface="Arial Narrow" panose="020B0606020202030204" pitchFamily="34" charset="0"/>
              </a:rPr>
              <a:t>Radiat Environ Biophys</a:t>
            </a:r>
            <a:r>
              <a:rPr lang="fr-FR" altLang="en-US">
                <a:solidFill>
                  <a:srgbClr val="37668F"/>
                </a:solidFill>
                <a:latin typeface="Arial Narrow" panose="020B0606020202030204" pitchFamily="34" charset="0"/>
              </a:rPr>
              <a:t> 54:433–444 (2015)</a:t>
            </a:r>
            <a:endParaRPr lang="en-US" altLang="en-US">
              <a:solidFill>
                <a:srgbClr val="37668F"/>
              </a:solidFill>
              <a:latin typeface="Arial Narrow" panose="020B0606020202030204" pitchFamily="34" charset="0"/>
            </a:endParaRPr>
          </a:p>
        </p:txBody>
      </p:sp>
      <p:graphicFrame>
        <p:nvGraphicFramePr>
          <p:cNvPr id="7" name="Table 6"/>
          <p:cNvGraphicFramePr>
            <a:graphicFrameLocks noGrp="1"/>
          </p:cNvGraphicFramePr>
          <p:nvPr/>
        </p:nvGraphicFramePr>
        <p:xfrm>
          <a:off x="219075" y="3719513"/>
          <a:ext cx="5738813" cy="2959100"/>
        </p:xfrm>
        <a:graphic>
          <a:graphicData uri="http://schemas.openxmlformats.org/drawingml/2006/table">
            <a:tbl>
              <a:tblPr firstRow="1" bandRow="1">
                <a:tableStyleId>{5C22544A-7EE6-4342-B048-85BDC9FD1C3A}</a:tableStyleId>
              </a:tblPr>
              <a:tblGrid>
                <a:gridCol w="1342008">
                  <a:extLst>
                    <a:ext uri="{9D8B030D-6E8A-4147-A177-3AD203B41FA5}">
                      <a16:colId xmlns:a16="http://schemas.microsoft.com/office/drawing/2014/main" val="20000"/>
                    </a:ext>
                  </a:extLst>
                </a:gridCol>
                <a:gridCol w="879361">
                  <a:extLst>
                    <a:ext uri="{9D8B030D-6E8A-4147-A177-3AD203B41FA5}">
                      <a16:colId xmlns:a16="http://schemas.microsoft.com/office/drawing/2014/main" val="20001"/>
                    </a:ext>
                  </a:extLst>
                </a:gridCol>
                <a:gridCol w="879361">
                  <a:extLst>
                    <a:ext uri="{9D8B030D-6E8A-4147-A177-3AD203B41FA5}">
                      <a16:colId xmlns:a16="http://schemas.microsoft.com/office/drawing/2014/main" val="20002"/>
                    </a:ext>
                  </a:extLst>
                </a:gridCol>
                <a:gridCol w="879361">
                  <a:extLst>
                    <a:ext uri="{9D8B030D-6E8A-4147-A177-3AD203B41FA5}">
                      <a16:colId xmlns:a16="http://schemas.microsoft.com/office/drawing/2014/main" val="20003"/>
                    </a:ext>
                  </a:extLst>
                </a:gridCol>
                <a:gridCol w="879361">
                  <a:extLst>
                    <a:ext uri="{9D8B030D-6E8A-4147-A177-3AD203B41FA5}">
                      <a16:colId xmlns:a16="http://schemas.microsoft.com/office/drawing/2014/main" val="20004"/>
                    </a:ext>
                  </a:extLst>
                </a:gridCol>
                <a:gridCol w="879361">
                  <a:extLst>
                    <a:ext uri="{9D8B030D-6E8A-4147-A177-3AD203B41FA5}">
                      <a16:colId xmlns:a16="http://schemas.microsoft.com/office/drawing/2014/main" val="20005"/>
                    </a:ext>
                  </a:extLst>
                </a:gridCol>
              </a:tblGrid>
              <a:tr h="761865">
                <a:tc>
                  <a:txBody>
                    <a:bodyPr/>
                    <a:lstStyle/>
                    <a:p>
                      <a:pPr algn="ctr"/>
                      <a:r>
                        <a:rPr lang="en-US" sz="1100" dirty="0">
                          <a:solidFill>
                            <a:schemeClr val="bg1"/>
                          </a:solidFill>
                          <a:latin typeface="Arial Narrow" panose="020B0606020202030204" pitchFamily="34" charset="0"/>
                        </a:rPr>
                        <a:t>Cluster/Settlements</a:t>
                      </a:r>
                    </a:p>
                  </a:txBody>
                  <a:tcPr marL="91446" marR="91446" marT="45712" marB="45712" anchor="ctr">
                    <a:solidFill>
                      <a:srgbClr val="37668F"/>
                    </a:solidFill>
                  </a:tcPr>
                </a:tc>
                <a:tc>
                  <a:txBody>
                    <a:bodyPr/>
                    <a:lstStyle/>
                    <a:p>
                      <a:pPr algn="ctr"/>
                      <a:r>
                        <a:rPr lang="en-US" sz="1100" dirty="0">
                          <a:solidFill>
                            <a:schemeClr val="bg1"/>
                          </a:solidFill>
                          <a:latin typeface="Arial Narrow" panose="020B0606020202030204" pitchFamily="34" charset="0"/>
                        </a:rPr>
                        <a:t>Distance from the release</a:t>
                      </a:r>
                      <a:r>
                        <a:rPr lang="en-US" sz="1100" baseline="0" dirty="0">
                          <a:solidFill>
                            <a:schemeClr val="bg1"/>
                          </a:solidFill>
                          <a:latin typeface="Arial Narrow" panose="020B0606020202030204" pitchFamily="34" charset="0"/>
                        </a:rPr>
                        <a:t> site, km</a:t>
                      </a:r>
                      <a:endParaRPr lang="en-US" sz="1100" dirty="0">
                        <a:solidFill>
                          <a:schemeClr val="bg1"/>
                        </a:solidFill>
                        <a:latin typeface="Arial Narrow" panose="020B0606020202030204" pitchFamily="34" charset="0"/>
                      </a:endParaRPr>
                    </a:p>
                  </a:txBody>
                  <a:tcPr marL="91446" marR="91446" marT="45712" marB="45712" anchor="ctr">
                    <a:solidFill>
                      <a:srgbClr val="37668F"/>
                    </a:solidFill>
                  </a:tcPr>
                </a:tc>
                <a:tc>
                  <a:txBody>
                    <a:bodyPr/>
                    <a:lstStyle/>
                    <a:p>
                      <a:pPr algn="ctr"/>
                      <a:r>
                        <a:rPr lang="en-US" sz="1100" dirty="0">
                          <a:solidFill>
                            <a:schemeClr val="bg1"/>
                          </a:solidFill>
                          <a:latin typeface="Arial Narrow" panose="020B0606020202030204" pitchFamily="34" charset="0"/>
                        </a:rPr>
                        <a:t>Number of FISH donors</a:t>
                      </a:r>
                    </a:p>
                  </a:txBody>
                  <a:tcPr marL="91446" marR="91446" marT="45712" marB="45712" anchor="ctr">
                    <a:solidFill>
                      <a:srgbClr val="37668F"/>
                    </a:solidFill>
                  </a:tcPr>
                </a:tc>
                <a:tc>
                  <a:txBody>
                    <a:bodyPr/>
                    <a:lstStyle/>
                    <a:p>
                      <a:pPr algn="ctr"/>
                      <a:r>
                        <a:rPr lang="en-US" sz="1100" dirty="0">
                          <a:solidFill>
                            <a:schemeClr val="bg1"/>
                          </a:solidFill>
                          <a:latin typeface="Arial Narrow" panose="020B0606020202030204" pitchFamily="34" charset="0"/>
                        </a:rPr>
                        <a:t>FISH-based dose,</a:t>
                      </a:r>
                      <a:r>
                        <a:rPr lang="en-US" sz="1100" baseline="0" dirty="0">
                          <a:solidFill>
                            <a:schemeClr val="bg1"/>
                          </a:solidFill>
                          <a:latin typeface="Arial Narrow" panose="020B0606020202030204" pitchFamily="34" charset="0"/>
                        </a:rPr>
                        <a:t> </a:t>
                      </a:r>
                      <a:r>
                        <a:rPr lang="en-US" sz="1100" baseline="0" dirty="0" err="1">
                          <a:solidFill>
                            <a:schemeClr val="bg1"/>
                          </a:solidFill>
                          <a:latin typeface="Arial Narrow" panose="020B0606020202030204" pitchFamily="34" charset="0"/>
                        </a:rPr>
                        <a:t>mGy</a:t>
                      </a:r>
                      <a:endParaRPr lang="en-US" sz="1100" dirty="0">
                        <a:solidFill>
                          <a:schemeClr val="bg1"/>
                        </a:solidFill>
                        <a:latin typeface="Arial Narrow" panose="020B0606020202030204" pitchFamily="34" charset="0"/>
                      </a:endParaRPr>
                    </a:p>
                  </a:txBody>
                  <a:tcPr marL="91446" marR="91446" marT="45712" marB="45712" anchor="ctr">
                    <a:solidFill>
                      <a:srgbClr val="37668F"/>
                    </a:solidFill>
                  </a:tcPr>
                </a:tc>
                <a:tc>
                  <a:txBody>
                    <a:bodyPr/>
                    <a:lstStyle/>
                    <a:p>
                      <a:pPr algn="ctr"/>
                      <a:r>
                        <a:rPr lang="en-US" sz="1100" dirty="0">
                          <a:solidFill>
                            <a:schemeClr val="bg1"/>
                          </a:solidFill>
                          <a:latin typeface="Arial Narrow" panose="020B0606020202030204" pitchFamily="34" charset="0"/>
                        </a:rPr>
                        <a:t>Number of EPR donors</a:t>
                      </a:r>
                    </a:p>
                  </a:txBody>
                  <a:tcPr marL="91446" marR="91446" marT="45712" marB="45712" anchor="ctr">
                    <a:solidFill>
                      <a:srgbClr val="37668F"/>
                    </a:solidFill>
                  </a:tcPr>
                </a:tc>
                <a:tc>
                  <a:txBody>
                    <a:bodyPr/>
                    <a:lstStyle/>
                    <a:p>
                      <a:pPr algn="ctr"/>
                      <a:r>
                        <a:rPr lang="en-US" sz="1100" dirty="0">
                          <a:solidFill>
                            <a:schemeClr val="bg1"/>
                          </a:solidFill>
                          <a:latin typeface="Arial Narrow" panose="020B0606020202030204" pitchFamily="34" charset="0"/>
                        </a:rPr>
                        <a:t>EPR-based dose,</a:t>
                      </a:r>
                      <a:r>
                        <a:rPr lang="en-US" sz="1100" baseline="0" dirty="0">
                          <a:solidFill>
                            <a:schemeClr val="bg1"/>
                          </a:solidFill>
                          <a:latin typeface="Arial Narrow" panose="020B0606020202030204" pitchFamily="34" charset="0"/>
                        </a:rPr>
                        <a:t> </a:t>
                      </a:r>
                      <a:r>
                        <a:rPr lang="en-US" sz="1100" baseline="0" dirty="0" err="1">
                          <a:solidFill>
                            <a:schemeClr val="bg1"/>
                          </a:solidFill>
                          <a:latin typeface="Arial Narrow" panose="020B0606020202030204" pitchFamily="34" charset="0"/>
                        </a:rPr>
                        <a:t>mGy</a:t>
                      </a:r>
                      <a:endParaRPr lang="en-US" sz="1100" dirty="0">
                        <a:solidFill>
                          <a:schemeClr val="bg1"/>
                        </a:solidFill>
                        <a:latin typeface="Arial Narrow" panose="020B0606020202030204" pitchFamily="34" charset="0"/>
                      </a:endParaRPr>
                    </a:p>
                  </a:txBody>
                  <a:tcPr marL="91446" marR="91446" marT="45712" marB="45712" anchor="ctr">
                    <a:solidFill>
                      <a:srgbClr val="37668F"/>
                    </a:solidFill>
                  </a:tcPr>
                </a:tc>
                <a:extLst>
                  <a:ext uri="{0D108BD9-81ED-4DB2-BD59-A6C34878D82A}">
                    <a16:rowId xmlns:a16="http://schemas.microsoft.com/office/drawing/2014/main" val="10000"/>
                  </a:ext>
                </a:extLst>
              </a:tr>
              <a:tr h="458140">
                <a:tc>
                  <a:txBody>
                    <a:bodyPr/>
                    <a:lstStyle/>
                    <a:p>
                      <a:pPr marL="174625" indent="-174625">
                        <a:buFont typeface="+mj-lt"/>
                        <a:buAutoNum type="arabicPeriod"/>
                      </a:pPr>
                      <a:r>
                        <a:rPr lang="en-US" sz="1200" dirty="0" err="1">
                          <a:solidFill>
                            <a:schemeClr val="tx1"/>
                          </a:solidFill>
                          <a:latin typeface="Arial Narrow" panose="020B0606020202030204" pitchFamily="34" charset="0"/>
                        </a:rPr>
                        <a:t>Metlino</a:t>
                      </a:r>
                      <a:endParaRPr lang="en-US" sz="1200" dirty="0">
                        <a:solidFill>
                          <a:schemeClr val="tx1"/>
                        </a:solidFill>
                        <a:latin typeface="Arial Narrow" panose="020B0606020202030204" pitchFamily="34" charset="0"/>
                      </a:endParaRPr>
                    </a:p>
                  </a:txBody>
                  <a:tcPr marL="91446" marR="91446" marT="45712" marB="45712" anchor="ctr">
                    <a:solidFill>
                      <a:schemeClr val="bg1">
                        <a:lumMod val="95000"/>
                      </a:schemeClr>
                    </a:solidFill>
                  </a:tcPr>
                </a:tc>
                <a:tc>
                  <a:txBody>
                    <a:bodyPr/>
                    <a:lstStyle/>
                    <a:p>
                      <a:pPr algn="ctr"/>
                      <a:r>
                        <a:rPr lang="en-US" sz="1400" b="0" dirty="0">
                          <a:solidFill>
                            <a:schemeClr val="tx1"/>
                          </a:solidFill>
                          <a:latin typeface="Arial Narrow" panose="020B0606020202030204" pitchFamily="34" charset="0"/>
                        </a:rPr>
                        <a:t>7</a:t>
                      </a:r>
                    </a:p>
                  </a:txBody>
                  <a:tcPr marL="91446" marR="91446" marT="45712" marB="45712" anchor="ctr">
                    <a:solidFill>
                      <a:schemeClr val="bg1">
                        <a:lumMod val="95000"/>
                      </a:schemeClr>
                    </a:solidFill>
                  </a:tcPr>
                </a:tc>
                <a:tc>
                  <a:txBody>
                    <a:bodyPr/>
                    <a:lstStyle/>
                    <a:p>
                      <a:pPr algn="ctr"/>
                      <a:r>
                        <a:rPr lang="en-US" sz="1400" b="0" dirty="0">
                          <a:solidFill>
                            <a:schemeClr val="tx1"/>
                          </a:solidFill>
                          <a:latin typeface="Arial Narrow" panose="020B0606020202030204" pitchFamily="34" charset="0"/>
                        </a:rPr>
                        <a:t>23</a:t>
                      </a:r>
                    </a:p>
                  </a:txBody>
                  <a:tcPr marL="91446" marR="91446" marT="45712" marB="45712" anchor="ctr">
                    <a:solidFill>
                      <a:schemeClr val="bg1">
                        <a:lumMod val="95000"/>
                      </a:schemeClr>
                    </a:solidFill>
                  </a:tcPr>
                </a:tc>
                <a:tc>
                  <a:txBody>
                    <a:bodyPr/>
                    <a:lstStyle/>
                    <a:p>
                      <a:pPr algn="ctr"/>
                      <a:r>
                        <a:rPr lang="en-US" sz="1400" b="0" dirty="0">
                          <a:solidFill>
                            <a:schemeClr val="tx1"/>
                          </a:solidFill>
                          <a:latin typeface="Arial Narrow" panose="020B0606020202030204" pitchFamily="34" charset="0"/>
                        </a:rPr>
                        <a:t>510±72</a:t>
                      </a:r>
                    </a:p>
                  </a:txBody>
                  <a:tcPr marL="91446" marR="91446" marT="45712" marB="45712" anchor="ctr">
                    <a:solidFill>
                      <a:schemeClr val="bg1">
                        <a:lumMod val="95000"/>
                      </a:schemeClr>
                    </a:solidFill>
                  </a:tcPr>
                </a:tc>
                <a:tc>
                  <a:txBody>
                    <a:bodyPr/>
                    <a:lstStyle/>
                    <a:p>
                      <a:pPr algn="ctr"/>
                      <a:r>
                        <a:rPr lang="en-US" sz="1400" b="0" dirty="0">
                          <a:solidFill>
                            <a:schemeClr val="tx1"/>
                          </a:solidFill>
                          <a:latin typeface="Arial Narrow" panose="020B0606020202030204" pitchFamily="34" charset="0"/>
                        </a:rPr>
                        <a:t>11</a:t>
                      </a:r>
                    </a:p>
                  </a:txBody>
                  <a:tcPr marL="91446" marR="91446" marT="45712" marB="45712" anchor="ctr">
                    <a:solidFill>
                      <a:schemeClr val="bg1">
                        <a:lumMod val="95000"/>
                      </a:schemeClr>
                    </a:solidFill>
                  </a:tcPr>
                </a:tc>
                <a:tc>
                  <a:txBody>
                    <a:bodyPr/>
                    <a:lstStyle/>
                    <a:p>
                      <a:pPr algn="ctr"/>
                      <a:r>
                        <a:rPr lang="en-US" sz="1400" b="0" dirty="0">
                          <a:solidFill>
                            <a:schemeClr val="tx1"/>
                          </a:solidFill>
                          <a:latin typeface="Arial Narrow" panose="020B0606020202030204" pitchFamily="34" charset="0"/>
                        </a:rPr>
                        <a:t>547±170</a:t>
                      </a:r>
                    </a:p>
                  </a:txBody>
                  <a:tcPr marL="91446" marR="91446" marT="45712" marB="45712" anchor="ctr">
                    <a:solidFill>
                      <a:schemeClr val="bg1">
                        <a:lumMod val="95000"/>
                      </a:schemeClr>
                    </a:solidFill>
                  </a:tcPr>
                </a:tc>
                <a:extLst>
                  <a:ext uri="{0D108BD9-81ED-4DB2-BD59-A6C34878D82A}">
                    <a16:rowId xmlns:a16="http://schemas.microsoft.com/office/drawing/2014/main" val="10001"/>
                  </a:ext>
                </a:extLst>
              </a:tr>
              <a:tr h="822815">
                <a:tc>
                  <a:txBody>
                    <a:bodyPr/>
                    <a:lstStyle/>
                    <a:p>
                      <a:pPr marL="174625" indent="-166688">
                        <a:buFont typeface="+mj-lt"/>
                        <a:buAutoNum type="arabicPeriod" startAt="2"/>
                      </a:pPr>
                      <a:r>
                        <a:rPr lang="en-US" sz="1200" dirty="0" err="1">
                          <a:solidFill>
                            <a:schemeClr val="tx1"/>
                          </a:solidFill>
                          <a:latin typeface="Arial Narrow" panose="020B0606020202030204" pitchFamily="34" charset="0"/>
                        </a:rPr>
                        <a:t>Asanovo</a:t>
                      </a:r>
                      <a:r>
                        <a:rPr lang="en-US" sz="1200" dirty="0">
                          <a:solidFill>
                            <a:schemeClr val="tx1"/>
                          </a:solidFill>
                          <a:latin typeface="Arial Narrow" panose="020B0606020202030204" pitchFamily="34" charset="0"/>
                        </a:rPr>
                        <a:t>,</a:t>
                      </a:r>
                      <a:r>
                        <a:rPr lang="en-US" sz="1200" baseline="0" dirty="0">
                          <a:solidFill>
                            <a:schemeClr val="tx1"/>
                          </a:solidFill>
                          <a:latin typeface="Arial Narrow" panose="020B0606020202030204" pitchFamily="34" charset="0"/>
                        </a:rPr>
                        <a:t> </a:t>
                      </a:r>
                    </a:p>
                    <a:p>
                      <a:pPr marL="174625" indent="0">
                        <a:buFont typeface="+mj-lt"/>
                        <a:buNone/>
                      </a:pPr>
                      <a:r>
                        <a:rPr lang="en-US" sz="1200" baseline="0" dirty="0" err="1">
                          <a:solidFill>
                            <a:schemeClr val="tx1"/>
                          </a:solidFill>
                          <a:latin typeface="Arial Narrow" panose="020B0606020202030204" pitchFamily="34" charset="0"/>
                        </a:rPr>
                        <a:t>Techa-Brod</a:t>
                      </a:r>
                      <a:r>
                        <a:rPr lang="en-US" sz="1200" baseline="0" dirty="0">
                          <a:solidFill>
                            <a:schemeClr val="tx1"/>
                          </a:solidFill>
                          <a:latin typeface="Arial Narrow" panose="020B0606020202030204" pitchFamily="34" charset="0"/>
                        </a:rPr>
                        <a:t>, </a:t>
                      </a:r>
                    </a:p>
                    <a:p>
                      <a:pPr marL="174625" indent="0">
                        <a:buFont typeface="+mj-lt"/>
                        <a:buNone/>
                      </a:pPr>
                      <a:r>
                        <a:rPr lang="en-US" sz="1200" baseline="0" dirty="0">
                          <a:solidFill>
                            <a:schemeClr val="tx1"/>
                          </a:solidFill>
                          <a:latin typeface="Arial Narrow" panose="020B0606020202030204" pitchFamily="34" charset="0"/>
                        </a:rPr>
                        <a:t>M </a:t>
                      </a:r>
                      <a:r>
                        <a:rPr lang="en-US" sz="1200" baseline="0" dirty="0" err="1">
                          <a:solidFill>
                            <a:schemeClr val="tx1"/>
                          </a:solidFill>
                          <a:latin typeface="Arial Narrow" panose="020B0606020202030204" pitchFamily="34" charset="0"/>
                        </a:rPr>
                        <a:t>Taskino</a:t>
                      </a:r>
                      <a:r>
                        <a:rPr lang="en-US" sz="1200" baseline="0" dirty="0">
                          <a:solidFill>
                            <a:schemeClr val="tx1"/>
                          </a:solidFill>
                          <a:latin typeface="Arial Narrow" panose="020B0606020202030204" pitchFamily="34" charset="0"/>
                        </a:rPr>
                        <a:t>, </a:t>
                      </a:r>
                      <a:r>
                        <a:rPr lang="en-US" sz="1200" baseline="0" dirty="0" err="1">
                          <a:solidFill>
                            <a:schemeClr val="tx1"/>
                          </a:solidFill>
                          <a:latin typeface="Arial Narrow" panose="020B0606020202030204" pitchFamily="34" charset="0"/>
                        </a:rPr>
                        <a:t>Gerasimovka</a:t>
                      </a:r>
                      <a:endParaRPr lang="en-US" sz="1200" dirty="0">
                        <a:solidFill>
                          <a:schemeClr val="tx1"/>
                        </a:solidFill>
                        <a:latin typeface="Arial Narrow" panose="020B0606020202030204" pitchFamily="34" charset="0"/>
                      </a:endParaRPr>
                    </a:p>
                  </a:txBody>
                  <a:tcPr marL="91446" marR="91446" marT="45712" marB="45712" anchor="ctr">
                    <a:solidFill>
                      <a:schemeClr val="bg1">
                        <a:lumMod val="85000"/>
                      </a:schemeClr>
                    </a:solidFill>
                  </a:tcPr>
                </a:tc>
                <a:tc>
                  <a:txBody>
                    <a:bodyPr/>
                    <a:lstStyle/>
                    <a:p>
                      <a:pPr algn="ctr"/>
                      <a:r>
                        <a:rPr lang="en-US" sz="1400" b="0" dirty="0">
                          <a:solidFill>
                            <a:schemeClr val="tx1"/>
                          </a:solidFill>
                          <a:latin typeface="Arial Narrow" panose="020B0606020202030204" pitchFamily="34" charset="0"/>
                        </a:rPr>
                        <a:t>18-45</a:t>
                      </a:r>
                    </a:p>
                  </a:txBody>
                  <a:tcPr marL="91446" marR="91446" marT="45712" marB="45712" anchor="ctr">
                    <a:solidFill>
                      <a:schemeClr val="bg1">
                        <a:lumMod val="85000"/>
                      </a:schemeClr>
                    </a:solidFill>
                  </a:tcPr>
                </a:tc>
                <a:tc>
                  <a:txBody>
                    <a:bodyPr/>
                    <a:lstStyle/>
                    <a:p>
                      <a:pPr algn="ctr"/>
                      <a:r>
                        <a:rPr lang="en-US" sz="1400" b="0" dirty="0">
                          <a:solidFill>
                            <a:schemeClr val="tx1"/>
                          </a:solidFill>
                          <a:latin typeface="Arial Narrow" panose="020B0606020202030204" pitchFamily="34" charset="0"/>
                        </a:rPr>
                        <a:t>13</a:t>
                      </a:r>
                    </a:p>
                  </a:txBody>
                  <a:tcPr marL="91446" marR="91446" marT="45712" marB="45712" anchor="ctr">
                    <a:solidFill>
                      <a:schemeClr val="bg1">
                        <a:lumMod val="85000"/>
                      </a:schemeClr>
                    </a:solidFill>
                  </a:tcPr>
                </a:tc>
                <a:tc>
                  <a:txBody>
                    <a:bodyPr/>
                    <a:lstStyle/>
                    <a:p>
                      <a:pPr algn="ctr"/>
                      <a:r>
                        <a:rPr lang="en-US" sz="1400" b="0" dirty="0">
                          <a:solidFill>
                            <a:schemeClr val="tx1"/>
                          </a:solidFill>
                          <a:latin typeface="Arial Narrow" panose="020B0606020202030204" pitchFamily="34" charset="0"/>
                        </a:rPr>
                        <a:t>390±102</a:t>
                      </a:r>
                    </a:p>
                  </a:txBody>
                  <a:tcPr marL="91446" marR="91446" marT="45712" marB="45712" anchor="ctr">
                    <a:solidFill>
                      <a:schemeClr val="bg1">
                        <a:lumMod val="85000"/>
                      </a:schemeClr>
                    </a:solidFill>
                  </a:tcPr>
                </a:tc>
                <a:tc>
                  <a:txBody>
                    <a:bodyPr/>
                    <a:lstStyle/>
                    <a:p>
                      <a:pPr algn="ctr"/>
                      <a:r>
                        <a:rPr lang="en-US" sz="1400" b="0" dirty="0">
                          <a:solidFill>
                            <a:schemeClr val="tx1"/>
                          </a:solidFill>
                          <a:latin typeface="Arial Narrow" panose="020B0606020202030204" pitchFamily="34" charset="0"/>
                        </a:rPr>
                        <a:t>24</a:t>
                      </a:r>
                    </a:p>
                  </a:txBody>
                  <a:tcPr marL="91446" marR="91446" marT="45712" marB="45712" anchor="ctr">
                    <a:solidFill>
                      <a:schemeClr val="bg1">
                        <a:lumMod val="85000"/>
                      </a:schemeClr>
                    </a:solidFill>
                  </a:tcPr>
                </a:tc>
                <a:tc>
                  <a:txBody>
                    <a:bodyPr/>
                    <a:lstStyle/>
                    <a:p>
                      <a:pPr algn="ctr"/>
                      <a:r>
                        <a:rPr lang="en-US" sz="1400" b="0" dirty="0">
                          <a:solidFill>
                            <a:schemeClr val="tx1"/>
                          </a:solidFill>
                          <a:latin typeface="Arial Narrow" panose="020B0606020202030204" pitchFamily="34" charset="0"/>
                        </a:rPr>
                        <a:t>223±83</a:t>
                      </a:r>
                    </a:p>
                  </a:txBody>
                  <a:tcPr marL="91446" marR="91446" marT="45712" marB="45712" anchor="ctr">
                    <a:solidFill>
                      <a:schemeClr val="bg1">
                        <a:lumMod val="85000"/>
                      </a:schemeClr>
                    </a:solidFill>
                  </a:tcPr>
                </a:tc>
                <a:extLst>
                  <a:ext uri="{0D108BD9-81ED-4DB2-BD59-A6C34878D82A}">
                    <a16:rowId xmlns:a16="http://schemas.microsoft.com/office/drawing/2014/main" val="10002"/>
                  </a:ext>
                </a:extLst>
              </a:tr>
              <a:tr h="458140">
                <a:tc>
                  <a:txBody>
                    <a:bodyPr/>
                    <a:lstStyle/>
                    <a:p>
                      <a:pPr marL="166688" indent="-166688">
                        <a:buFont typeface="+mj-lt"/>
                        <a:buAutoNum type="arabicPeriod" startAt="3"/>
                      </a:pPr>
                      <a:r>
                        <a:rPr lang="en-US" sz="1200" dirty="0">
                          <a:solidFill>
                            <a:schemeClr val="tx1"/>
                          </a:solidFill>
                          <a:latin typeface="Arial Narrow" panose="020B0606020202030204" pitchFamily="34" charset="0"/>
                        </a:rPr>
                        <a:t>Nadyrov</a:t>
                      </a:r>
                      <a:r>
                        <a:rPr lang="en-US" sz="1200" baseline="0" dirty="0">
                          <a:solidFill>
                            <a:schemeClr val="tx1"/>
                          </a:solidFill>
                          <a:latin typeface="Arial Narrow" panose="020B0606020202030204" pitchFamily="34" charset="0"/>
                        </a:rPr>
                        <a:t> Most, </a:t>
                      </a:r>
                      <a:r>
                        <a:rPr lang="en-US" sz="1200" baseline="0" dirty="0" err="1">
                          <a:solidFill>
                            <a:schemeClr val="tx1"/>
                          </a:solidFill>
                          <a:latin typeface="Arial Narrow" panose="020B0606020202030204" pitchFamily="34" charset="0"/>
                        </a:rPr>
                        <a:t>Dadyrovo</a:t>
                      </a:r>
                      <a:endParaRPr lang="en-US" sz="1200" dirty="0">
                        <a:solidFill>
                          <a:schemeClr val="tx1"/>
                        </a:solidFill>
                        <a:latin typeface="Arial Narrow" panose="020B0606020202030204" pitchFamily="34" charset="0"/>
                      </a:endParaRPr>
                    </a:p>
                  </a:txBody>
                  <a:tcPr marL="91446" marR="91446" marT="45712" marB="45712" anchor="ctr">
                    <a:solidFill>
                      <a:schemeClr val="bg1">
                        <a:lumMod val="95000"/>
                      </a:schemeClr>
                    </a:solidFill>
                  </a:tcPr>
                </a:tc>
                <a:tc>
                  <a:txBody>
                    <a:bodyPr/>
                    <a:lstStyle/>
                    <a:p>
                      <a:pPr algn="ctr"/>
                      <a:r>
                        <a:rPr lang="en-US" sz="1400" b="0" dirty="0">
                          <a:solidFill>
                            <a:schemeClr val="tx1"/>
                          </a:solidFill>
                          <a:latin typeface="Arial Narrow" panose="020B0606020202030204" pitchFamily="34" charset="0"/>
                        </a:rPr>
                        <a:t>48-50</a:t>
                      </a:r>
                    </a:p>
                  </a:txBody>
                  <a:tcPr marL="91446" marR="91446" marT="45712" marB="45712" anchor="ctr">
                    <a:solidFill>
                      <a:schemeClr val="bg1">
                        <a:lumMod val="95000"/>
                      </a:schemeClr>
                    </a:solidFill>
                  </a:tcPr>
                </a:tc>
                <a:tc>
                  <a:txBody>
                    <a:bodyPr/>
                    <a:lstStyle/>
                    <a:p>
                      <a:pPr algn="ctr"/>
                      <a:r>
                        <a:rPr lang="en-US" sz="1400" b="0" dirty="0">
                          <a:solidFill>
                            <a:schemeClr val="tx1"/>
                          </a:solidFill>
                          <a:latin typeface="Arial Narrow" panose="020B0606020202030204" pitchFamily="34" charset="0"/>
                        </a:rPr>
                        <a:t>12</a:t>
                      </a:r>
                    </a:p>
                  </a:txBody>
                  <a:tcPr marL="91446" marR="91446" marT="45712" marB="45712" anchor="ctr">
                    <a:solidFill>
                      <a:schemeClr val="bg1">
                        <a:lumMod val="95000"/>
                      </a:schemeClr>
                    </a:solidFill>
                  </a:tcPr>
                </a:tc>
                <a:tc>
                  <a:txBody>
                    <a:bodyPr/>
                    <a:lstStyle/>
                    <a:p>
                      <a:pPr algn="ctr"/>
                      <a:r>
                        <a:rPr lang="en-US" sz="1400" b="0" dirty="0">
                          <a:solidFill>
                            <a:schemeClr val="tx1"/>
                          </a:solidFill>
                          <a:latin typeface="Arial Narrow" panose="020B0606020202030204" pitchFamily="34" charset="0"/>
                        </a:rPr>
                        <a:t>480±102</a:t>
                      </a:r>
                    </a:p>
                  </a:txBody>
                  <a:tcPr marL="91446" marR="91446" marT="45712" marB="45712" anchor="ctr">
                    <a:solidFill>
                      <a:schemeClr val="bg1">
                        <a:lumMod val="95000"/>
                      </a:schemeClr>
                    </a:solidFill>
                  </a:tcPr>
                </a:tc>
                <a:tc>
                  <a:txBody>
                    <a:bodyPr/>
                    <a:lstStyle/>
                    <a:p>
                      <a:pPr algn="ctr"/>
                      <a:r>
                        <a:rPr lang="en-US" sz="1400" b="0" dirty="0">
                          <a:solidFill>
                            <a:schemeClr val="tx1"/>
                          </a:solidFill>
                          <a:latin typeface="Arial Narrow" panose="020B0606020202030204" pitchFamily="34" charset="0"/>
                        </a:rPr>
                        <a:t>10</a:t>
                      </a:r>
                    </a:p>
                  </a:txBody>
                  <a:tcPr marL="91446" marR="91446" marT="45712" marB="45712" anchor="ctr">
                    <a:solidFill>
                      <a:schemeClr val="bg1">
                        <a:lumMod val="95000"/>
                      </a:schemeClr>
                    </a:solidFill>
                  </a:tcPr>
                </a:tc>
                <a:tc>
                  <a:txBody>
                    <a:bodyPr/>
                    <a:lstStyle/>
                    <a:p>
                      <a:pPr algn="ctr"/>
                      <a:r>
                        <a:rPr lang="en-US" sz="1400" b="0" dirty="0">
                          <a:solidFill>
                            <a:schemeClr val="tx1"/>
                          </a:solidFill>
                          <a:latin typeface="Arial Narrow" panose="020B0606020202030204" pitchFamily="34" charset="0"/>
                        </a:rPr>
                        <a:t>569±250</a:t>
                      </a:r>
                    </a:p>
                  </a:txBody>
                  <a:tcPr marL="91446" marR="91446" marT="45712" marB="45712" anchor="ctr">
                    <a:solidFill>
                      <a:schemeClr val="bg1">
                        <a:lumMod val="95000"/>
                      </a:schemeClr>
                    </a:solidFill>
                  </a:tcPr>
                </a:tc>
                <a:extLst>
                  <a:ext uri="{0D108BD9-81ED-4DB2-BD59-A6C34878D82A}">
                    <a16:rowId xmlns:a16="http://schemas.microsoft.com/office/drawing/2014/main" val="10003"/>
                  </a:ext>
                </a:extLst>
              </a:tr>
              <a:tr h="458140">
                <a:tc>
                  <a:txBody>
                    <a:bodyPr/>
                    <a:lstStyle/>
                    <a:p>
                      <a:pPr marL="174625" indent="-166688">
                        <a:buFont typeface="+mj-lt"/>
                        <a:buAutoNum type="arabicPeriod" startAt="4"/>
                      </a:pPr>
                      <a:r>
                        <a:rPr lang="en-US" sz="1200" dirty="0" err="1">
                          <a:solidFill>
                            <a:schemeClr val="tx1"/>
                          </a:solidFill>
                          <a:latin typeface="Arial Narrow" panose="020B0606020202030204" pitchFamily="34" charset="0"/>
                        </a:rPr>
                        <a:t>Ibragimovo</a:t>
                      </a:r>
                      <a:r>
                        <a:rPr lang="en-US" sz="1200" dirty="0">
                          <a:solidFill>
                            <a:schemeClr val="tx1"/>
                          </a:solidFill>
                          <a:latin typeface="Arial Narrow" panose="020B0606020202030204" pitchFamily="34" charset="0"/>
                        </a:rPr>
                        <a:t>, </a:t>
                      </a:r>
                      <a:r>
                        <a:rPr lang="en-US" sz="1200" dirty="0" err="1">
                          <a:solidFill>
                            <a:schemeClr val="tx1"/>
                          </a:solidFill>
                          <a:latin typeface="Arial Narrow" panose="020B0606020202030204" pitchFamily="34" charset="0"/>
                        </a:rPr>
                        <a:t>lseavo</a:t>
                      </a:r>
                      <a:r>
                        <a:rPr lang="en-US" sz="1200" dirty="0">
                          <a:solidFill>
                            <a:schemeClr val="tx1"/>
                          </a:solidFill>
                          <a:latin typeface="Arial Narrow" panose="020B0606020202030204" pitchFamily="34" charset="0"/>
                        </a:rPr>
                        <a:t>, PHT</a:t>
                      </a:r>
                    </a:p>
                  </a:txBody>
                  <a:tcPr marL="91446" marR="91446" marT="45712" marB="45712" anchor="ctr">
                    <a:solidFill>
                      <a:schemeClr val="bg1">
                        <a:lumMod val="85000"/>
                      </a:schemeClr>
                    </a:solidFill>
                  </a:tcPr>
                </a:tc>
                <a:tc>
                  <a:txBody>
                    <a:bodyPr/>
                    <a:lstStyle/>
                    <a:p>
                      <a:pPr algn="ctr"/>
                      <a:r>
                        <a:rPr lang="en-US" sz="1400" b="0" dirty="0">
                          <a:solidFill>
                            <a:schemeClr val="tx1"/>
                          </a:solidFill>
                          <a:latin typeface="Arial Narrow" panose="020B0606020202030204" pitchFamily="34" charset="0"/>
                        </a:rPr>
                        <a:t>54-70</a:t>
                      </a:r>
                    </a:p>
                  </a:txBody>
                  <a:tcPr marL="91446" marR="91446" marT="45712" marB="45712" anchor="ctr">
                    <a:solidFill>
                      <a:schemeClr val="bg1">
                        <a:lumMod val="85000"/>
                      </a:schemeClr>
                    </a:solidFill>
                  </a:tcPr>
                </a:tc>
                <a:tc>
                  <a:txBody>
                    <a:bodyPr/>
                    <a:lstStyle/>
                    <a:p>
                      <a:pPr algn="ctr"/>
                      <a:r>
                        <a:rPr lang="en-US" sz="1400" b="0" dirty="0">
                          <a:solidFill>
                            <a:schemeClr val="tx1"/>
                          </a:solidFill>
                          <a:latin typeface="Arial Narrow" panose="020B0606020202030204" pitchFamily="34" charset="0"/>
                        </a:rPr>
                        <a:t>23</a:t>
                      </a:r>
                    </a:p>
                  </a:txBody>
                  <a:tcPr marL="91446" marR="91446" marT="45712" marB="45712" anchor="ctr">
                    <a:solidFill>
                      <a:schemeClr val="bg1">
                        <a:lumMod val="85000"/>
                      </a:schemeClr>
                    </a:solidFill>
                  </a:tcPr>
                </a:tc>
                <a:tc>
                  <a:txBody>
                    <a:bodyPr/>
                    <a:lstStyle/>
                    <a:p>
                      <a:pPr algn="ctr"/>
                      <a:r>
                        <a:rPr lang="en-US" sz="1400" b="0" dirty="0">
                          <a:solidFill>
                            <a:schemeClr val="tx1"/>
                          </a:solidFill>
                          <a:latin typeface="Arial Narrow" panose="020B0606020202030204" pitchFamily="34" charset="0"/>
                        </a:rPr>
                        <a:t>130±75</a:t>
                      </a:r>
                    </a:p>
                  </a:txBody>
                  <a:tcPr marL="91446" marR="91446" marT="45712" marB="45712" anchor="ctr">
                    <a:solidFill>
                      <a:schemeClr val="bg1">
                        <a:lumMod val="85000"/>
                      </a:schemeClr>
                    </a:solidFill>
                  </a:tcPr>
                </a:tc>
                <a:tc>
                  <a:txBody>
                    <a:bodyPr/>
                    <a:lstStyle/>
                    <a:p>
                      <a:pPr algn="ctr"/>
                      <a:r>
                        <a:rPr lang="en-US" sz="1400" b="0" dirty="0">
                          <a:solidFill>
                            <a:schemeClr val="tx1"/>
                          </a:solidFill>
                          <a:latin typeface="Arial Narrow" panose="020B0606020202030204" pitchFamily="34" charset="0"/>
                        </a:rPr>
                        <a:t>34</a:t>
                      </a:r>
                    </a:p>
                  </a:txBody>
                  <a:tcPr marL="91446" marR="91446" marT="45712" marB="45712" anchor="ctr">
                    <a:solidFill>
                      <a:schemeClr val="bg1">
                        <a:lumMod val="85000"/>
                      </a:schemeClr>
                    </a:solidFill>
                  </a:tcPr>
                </a:tc>
                <a:tc>
                  <a:txBody>
                    <a:bodyPr/>
                    <a:lstStyle/>
                    <a:p>
                      <a:pPr algn="ctr"/>
                      <a:r>
                        <a:rPr lang="en-US" sz="1400" b="0" dirty="0">
                          <a:solidFill>
                            <a:schemeClr val="tx1"/>
                          </a:solidFill>
                          <a:latin typeface="Arial Narrow" panose="020B0606020202030204" pitchFamily="34" charset="0"/>
                        </a:rPr>
                        <a:t>160±60</a:t>
                      </a:r>
                    </a:p>
                  </a:txBody>
                  <a:tcPr marL="91446" marR="91446" marT="45712" marB="45712" anchor="ctr">
                    <a:solidFill>
                      <a:schemeClr val="bg1">
                        <a:lumMod val="85000"/>
                      </a:schemeClr>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752475" y="3590925"/>
            <a:ext cx="4003675" cy="3025775"/>
          </a:xfrm>
          <a:prstGeom prst="roundRect">
            <a:avLst>
              <a:gd name="adj" fmla="val 2932"/>
            </a:avLst>
          </a:prstGeom>
          <a:solidFill>
            <a:schemeClr val="bg1">
              <a:lumMod val="95000"/>
            </a:schemeClr>
          </a:solid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9938" name="Title 1"/>
          <p:cNvSpPr>
            <a:spLocks noGrp="1"/>
          </p:cNvSpPr>
          <p:nvPr>
            <p:ph type="title"/>
          </p:nvPr>
        </p:nvSpPr>
        <p:spPr/>
        <p:txBody>
          <a:bodyPr/>
          <a:lstStyle/>
          <a:p>
            <a:r>
              <a:rPr lang="en-US" altLang="en-US">
                <a:solidFill>
                  <a:schemeClr val="tx1"/>
                </a:solidFill>
              </a:rPr>
              <a:t>I-131 Dose Estimation</a:t>
            </a:r>
          </a:p>
        </p:txBody>
      </p:sp>
      <p:sp>
        <p:nvSpPr>
          <p:cNvPr id="39939" name="Content Placeholder 2"/>
          <p:cNvSpPr>
            <a:spLocks noGrp="1"/>
          </p:cNvSpPr>
          <p:nvPr>
            <p:ph idx="1"/>
          </p:nvPr>
        </p:nvSpPr>
        <p:spPr>
          <a:xfrm>
            <a:off x="76200" y="1984375"/>
            <a:ext cx="4927600" cy="1365250"/>
          </a:xfrm>
        </p:spPr>
        <p:txBody>
          <a:bodyPr/>
          <a:lstStyle/>
          <a:p>
            <a:pPr>
              <a:lnSpc>
                <a:spcPct val="100000"/>
              </a:lnSpc>
            </a:pPr>
            <a:r>
              <a:rPr lang="en-US" altLang="en-US" sz="2400"/>
              <a:t>Source term from Project 1.4</a:t>
            </a:r>
          </a:p>
          <a:p>
            <a:pPr>
              <a:lnSpc>
                <a:spcPct val="100000"/>
              </a:lnSpc>
            </a:pPr>
            <a:r>
              <a:rPr lang="en-US" altLang="en-US" sz="2400"/>
              <a:t>Atmospheric dispersion approximated using 2007-2011 hourly results</a:t>
            </a:r>
          </a:p>
          <a:p>
            <a:pPr>
              <a:lnSpc>
                <a:spcPct val="100000"/>
              </a:lnSpc>
            </a:pPr>
            <a:endParaRPr lang="en-US" altLang="en-US" sz="2400"/>
          </a:p>
        </p:txBody>
      </p:sp>
      <p:sp>
        <p:nvSpPr>
          <p:cNvPr id="39940"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r>
              <a:rPr lang="en-US" altLang="en-US">
                <a:solidFill>
                  <a:srgbClr val="3C7499"/>
                </a:solidFill>
                <a:latin typeface="Arial Narrow" panose="020B0606020202030204" pitchFamily="34" charset="0"/>
              </a:rPr>
              <a:t>22</a:t>
            </a:r>
          </a:p>
        </p:txBody>
      </p:sp>
      <p:pic>
        <p:nvPicPr>
          <p:cNvPr id="39941"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9863" y="2282825"/>
            <a:ext cx="3436937"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942"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4075" y="3700463"/>
            <a:ext cx="3800475" cy="2805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3" name="TextBox 5"/>
          <p:cNvSpPr txBox="1">
            <a:spLocks noChangeArrowheads="1"/>
          </p:cNvSpPr>
          <p:nvPr/>
        </p:nvSpPr>
        <p:spPr bwMode="auto">
          <a:xfrm>
            <a:off x="5135563" y="5083175"/>
            <a:ext cx="3730625" cy="101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r>
              <a:rPr lang="en-US" altLang="en-US" sz="1200">
                <a:latin typeface="Arial Narrow" panose="020B0606020202030204" pitchFamily="34" charset="0"/>
              </a:rPr>
              <a:t>Napier BA, PW Eslinger, EI Tolstykh, MI Vorobiova, EE Tokareva, BN Akhramenko, VA Krivoschapov, and MO Degteva.  2016.  Calculations of individual doses for Techa River Cohort members exposed to atmospheric radioiodine from Mayak releases.  Submitted to </a:t>
            </a:r>
            <a:r>
              <a:rPr lang="en-US" altLang="en-US" sz="1200" i="1">
                <a:latin typeface="Arial Narrow" panose="020B0606020202030204" pitchFamily="34" charset="0"/>
              </a:rPr>
              <a:t>Journal of Environmental Radioactivity</a:t>
            </a:r>
          </a:p>
        </p:txBody>
      </p:sp>
      <p:sp>
        <p:nvSpPr>
          <p:cNvPr id="7" name="Rounded Rectangle 6"/>
          <p:cNvSpPr/>
          <p:nvPr/>
        </p:nvSpPr>
        <p:spPr>
          <a:xfrm>
            <a:off x="5157788" y="2195513"/>
            <a:ext cx="3575050" cy="2613025"/>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a:spLocks noGrp="1"/>
          </p:cNvSpPr>
          <p:nvPr>
            <p:ph type="title"/>
          </p:nvPr>
        </p:nvSpPr>
        <p:spPr/>
        <p:txBody>
          <a:bodyPr/>
          <a:lstStyle/>
          <a:p>
            <a:r>
              <a:rPr lang="en-US" altLang="en-US">
                <a:solidFill>
                  <a:schemeClr val="tx1"/>
                </a:solidFill>
              </a:rPr>
              <a:t>I-131 Doses</a:t>
            </a:r>
          </a:p>
        </p:txBody>
      </p:sp>
      <p:sp>
        <p:nvSpPr>
          <p:cNvPr id="40962" name="Content Placeholder 2"/>
          <p:cNvSpPr>
            <a:spLocks noGrp="1"/>
          </p:cNvSpPr>
          <p:nvPr>
            <p:ph idx="1"/>
          </p:nvPr>
        </p:nvSpPr>
        <p:spPr>
          <a:xfrm>
            <a:off x="76200" y="1901825"/>
            <a:ext cx="4413250" cy="2300288"/>
          </a:xfrm>
        </p:spPr>
        <p:txBody>
          <a:bodyPr/>
          <a:lstStyle/>
          <a:p>
            <a:pPr>
              <a:lnSpc>
                <a:spcPct val="100000"/>
              </a:lnSpc>
            </a:pPr>
            <a:r>
              <a:rPr lang="en-US" altLang="en-US" sz="2400"/>
              <a:t>Calculated with tool developed for JCCRER Project 1.4</a:t>
            </a:r>
          </a:p>
          <a:p>
            <a:pPr>
              <a:lnSpc>
                <a:spcPct val="100000"/>
              </a:lnSpc>
            </a:pPr>
            <a:r>
              <a:rPr lang="en-US" altLang="en-US" sz="2400"/>
              <a:t>Annual Cumulative Thyroid Dose</a:t>
            </a:r>
          </a:p>
          <a:p>
            <a:pPr lvl="1">
              <a:lnSpc>
                <a:spcPct val="100000"/>
              </a:lnSpc>
            </a:pPr>
            <a:r>
              <a:rPr lang="en-US" altLang="en-US" sz="2000"/>
              <a:t>Mean 193 mGy</a:t>
            </a:r>
          </a:p>
          <a:p>
            <a:pPr lvl="1">
              <a:lnSpc>
                <a:spcPct val="100000"/>
              </a:lnSpc>
            </a:pPr>
            <a:r>
              <a:rPr lang="en-US" altLang="en-US" sz="2000"/>
              <a:t>3% &gt;1 Gy (youngsters near Ozersk)</a:t>
            </a:r>
          </a:p>
          <a:p>
            <a:pPr>
              <a:lnSpc>
                <a:spcPct val="100000"/>
              </a:lnSpc>
            </a:pPr>
            <a:endParaRPr lang="en-US" altLang="en-US" sz="2400"/>
          </a:p>
        </p:txBody>
      </p:sp>
      <p:sp>
        <p:nvSpPr>
          <p:cNvPr id="40963"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30C68F82-19AC-48A2-BB85-7270D8A2BB43}" type="slidenum">
              <a:rPr lang="en-US" altLang="en-US">
                <a:solidFill>
                  <a:srgbClr val="3C7499"/>
                </a:solidFill>
                <a:latin typeface="Arial Narrow" panose="020B0606020202030204" pitchFamily="34" charset="0"/>
              </a:rPr>
              <a:pPr/>
              <a:t>25</a:t>
            </a:fld>
            <a:endParaRPr lang="en-US" altLang="en-US">
              <a:solidFill>
                <a:srgbClr val="3C7499"/>
              </a:solidFill>
              <a:latin typeface="Arial Narrow" panose="020B0606020202030204" pitchFamily="34" charset="0"/>
            </a:endParaRPr>
          </a:p>
        </p:txBody>
      </p:sp>
      <p:pic>
        <p:nvPicPr>
          <p:cNvPr id="40964"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41900" y="1743075"/>
            <a:ext cx="3386138" cy="21971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40965"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41900" y="4060825"/>
            <a:ext cx="3354388" cy="247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66" name="Picture 6"/>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36688" y="4035425"/>
            <a:ext cx="3427412" cy="259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ounded Rectangle 7"/>
          <p:cNvSpPr/>
          <p:nvPr/>
        </p:nvSpPr>
        <p:spPr>
          <a:xfrm>
            <a:off x="1314450" y="4046538"/>
            <a:ext cx="3500438" cy="2493962"/>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 name="Rounded Rectangle 8"/>
          <p:cNvSpPr/>
          <p:nvPr/>
        </p:nvSpPr>
        <p:spPr>
          <a:xfrm>
            <a:off x="4926013" y="4046538"/>
            <a:ext cx="3502025" cy="2493962"/>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 name="Rounded Rectangle 9"/>
          <p:cNvSpPr/>
          <p:nvPr/>
        </p:nvSpPr>
        <p:spPr>
          <a:xfrm>
            <a:off x="4911725" y="1717675"/>
            <a:ext cx="3500438" cy="2228850"/>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itle 1"/>
          <p:cNvSpPr>
            <a:spLocks noGrp="1"/>
          </p:cNvSpPr>
          <p:nvPr>
            <p:ph type="title"/>
          </p:nvPr>
        </p:nvSpPr>
        <p:spPr/>
        <p:txBody>
          <a:bodyPr/>
          <a:lstStyle/>
          <a:p>
            <a:r>
              <a:rPr lang="en-US" altLang="en-US">
                <a:solidFill>
                  <a:schemeClr val="tx1"/>
                </a:solidFill>
              </a:rPr>
              <a:t>Mayak and Techa Include Medical Exposures</a:t>
            </a:r>
          </a:p>
        </p:txBody>
      </p:sp>
      <p:sp>
        <p:nvSpPr>
          <p:cNvPr id="41986"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537C6236-77DD-4CEE-8443-4954A575EE6B}" type="slidenum">
              <a:rPr lang="en-US" altLang="en-US">
                <a:solidFill>
                  <a:srgbClr val="3C7499"/>
                </a:solidFill>
                <a:latin typeface="Arial Narrow" panose="020B0606020202030204" pitchFamily="34" charset="0"/>
              </a:rPr>
              <a:pPr/>
              <a:t>26</a:t>
            </a:fld>
            <a:endParaRPr lang="en-US" altLang="en-US">
              <a:solidFill>
                <a:srgbClr val="3C7499"/>
              </a:solidFill>
              <a:latin typeface="Arial Narrow" panose="020B0606020202030204" pitchFamily="34" charset="0"/>
            </a:endParaRPr>
          </a:p>
        </p:txBody>
      </p:sp>
      <p:sp>
        <p:nvSpPr>
          <p:cNvPr id="41987" name="Text Box 6"/>
          <p:cNvSpPr txBox="1">
            <a:spLocks noChangeArrowheads="1"/>
          </p:cNvSpPr>
          <p:nvPr/>
        </p:nvSpPr>
        <p:spPr bwMode="auto">
          <a:xfrm>
            <a:off x="133350" y="5746750"/>
            <a:ext cx="85994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spcBef>
                <a:spcPct val="50000"/>
              </a:spcBef>
            </a:pPr>
            <a:r>
              <a:rPr lang="en-US" altLang="en-US" sz="2000" b="1">
                <a:solidFill>
                  <a:srgbClr val="37668F"/>
                </a:solidFill>
                <a:latin typeface="Arial Narrow" panose="020B0606020202030204" pitchFamily="34" charset="0"/>
              </a:rPr>
              <a:t>Example: This woman was examined at the URCRM clinics 39 times in 1957-2001.</a:t>
            </a:r>
            <a:endParaRPr lang="ru-RU" altLang="en-US" sz="2000" b="1">
              <a:solidFill>
                <a:srgbClr val="37668F"/>
              </a:solidFill>
              <a:latin typeface="Arial Narrow" panose="020B0606020202030204" pitchFamily="34" charset="0"/>
            </a:endParaRPr>
          </a:p>
        </p:txBody>
      </p:sp>
      <p:grpSp>
        <p:nvGrpSpPr>
          <p:cNvPr id="41988" name="Group 2"/>
          <p:cNvGrpSpPr>
            <a:grpSpLocks/>
          </p:cNvGrpSpPr>
          <p:nvPr/>
        </p:nvGrpSpPr>
        <p:grpSpPr bwMode="auto">
          <a:xfrm>
            <a:off x="5445125" y="3109913"/>
            <a:ext cx="3494088" cy="2613025"/>
            <a:chOff x="5445303" y="2668041"/>
            <a:chExt cx="3493214" cy="2612877"/>
          </a:xfrm>
        </p:grpSpPr>
        <p:pic>
          <p:nvPicPr>
            <p:cNvPr id="42011" name="Picture 5"/>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65747" y="2668041"/>
              <a:ext cx="3372770" cy="2494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ounded Rectangle 7"/>
            <p:cNvSpPr/>
            <p:nvPr/>
          </p:nvSpPr>
          <p:spPr>
            <a:xfrm>
              <a:off x="5445303" y="2668041"/>
              <a:ext cx="3463059" cy="2612877"/>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grpSp>
        <p:nvGrpSpPr>
          <p:cNvPr id="41989" name="Group 37"/>
          <p:cNvGrpSpPr>
            <a:grpSpLocks/>
          </p:cNvGrpSpPr>
          <p:nvPr/>
        </p:nvGrpSpPr>
        <p:grpSpPr bwMode="auto">
          <a:xfrm>
            <a:off x="225425" y="2260600"/>
            <a:ext cx="5137150" cy="3462338"/>
            <a:chOff x="225646" y="2260315"/>
            <a:chExt cx="5137343" cy="3462392"/>
          </a:xfrm>
        </p:grpSpPr>
        <p:sp>
          <p:nvSpPr>
            <p:cNvPr id="9" name="Rounded Rectangle 8"/>
            <p:cNvSpPr/>
            <p:nvPr/>
          </p:nvSpPr>
          <p:spPr>
            <a:xfrm>
              <a:off x="225646" y="2260315"/>
              <a:ext cx="5137343" cy="3462392"/>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 name="Rounded Rectangle 10"/>
            <p:cNvSpPr/>
            <p:nvPr/>
          </p:nvSpPr>
          <p:spPr>
            <a:xfrm>
              <a:off x="338363" y="2374617"/>
              <a:ext cx="1284335" cy="646123"/>
            </a:xfrm>
            <a:prstGeom prst="roundRect">
              <a:avLst/>
            </a:prstGeom>
            <a:solidFill>
              <a:schemeClr val="bg1">
                <a:lumMod val="95000"/>
              </a:schemeClr>
            </a:solidFill>
            <a:ln>
              <a:solidFill>
                <a:srgbClr val="3C74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 name="Rounded Rectangle 11"/>
            <p:cNvSpPr/>
            <p:nvPr/>
          </p:nvSpPr>
          <p:spPr>
            <a:xfrm>
              <a:off x="338363" y="3109641"/>
              <a:ext cx="1284335" cy="646122"/>
            </a:xfrm>
            <a:prstGeom prst="roundRect">
              <a:avLst/>
            </a:prstGeom>
            <a:solidFill>
              <a:schemeClr val="bg1">
                <a:lumMod val="95000"/>
              </a:schemeClr>
            </a:solidFill>
            <a:ln>
              <a:solidFill>
                <a:srgbClr val="3C74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3" name="Rounded Rectangle 12"/>
            <p:cNvSpPr/>
            <p:nvPr/>
          </p:nvSpPr>
          <p:spPr>
            <a:xfrm>
              <a:off x="338363" y="4257421"/>
              <a:ext cx="1284335" cy="646123"/>
            </a:xfrm>
            <a:prstGeom prst="roundRect">
              <a:avLst/>
            </a:prstGeom>
            <a:solidFill>
              <a:schemeClr val="bg1">
                <a:lumMod val="95000"/>
              </a:schemeClr>
            </a:solidFill>
            <a:ln>
              <a:solidFill>
                <a:srgbClr val="3C74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4" name="Rounded Rectangle 13"/>
            <p:cNvSpPr/>
            <p:nvPr/>
          </p:nvSpPr>
          <p:spPr>
            <a:xfrm>
              <a:off x="338363" y="4992446"/>
              <a:ext cx="1284335" cy="644535"/>
            </a:xfrm>
            <a:prstGeom prst="roundRect">
              <a:avLst/>
            </a:prstGeom>
            <a:solidFill>
              <a:schemeClr val="bg1">
                <a:lumMod val="95000"/>
              </a:schemeClr>
            </a:solidFill>
            <a:ln>
              <a:solidFill>
                <a:srgbClr val="3C74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5" name="Rounded Rectangle 14"/>
            <p:cNvSpPr/>
            <p:nvPr/>
          </p:nvSpPr>
          <p:spPr>
            <a:xfrm>
              <a:off x="2327575" y="2698472"/>
              <a:ext cx="1282748" cy="768362"/>
            </a:xfrm>
            <a:prstGeom prst="roundRect">
              <a:avLst/>
            </a:prstGeom>
            <a:solidFill>
              <a:schemeClr val="bg1">
                <a:lumMod val="95000"/>
              </a:schemeClr>
            </a:solidFill>
            <a:ln>
              <a:solidFill>
                <a:srgbClr val="3C74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6" name="Rounded Rectangle 15"/>
            <p:cNvSpPr/>
            <p:nvPr/>
          </p:nvSpPr>
          <p:spPr>
            <a:xfrm>
              <a:off x="2327575" y="4544764"/>
              <a:ext cx="1282748" cy="769949"/>
            </a:xfrm>
            <a:prstGeom prst="roundRect">
              <a:avLst/>
            </a:prstGeom>
            <a:solidFill>
              <a:schemeClr val="bg1">
                <a:lumMod val="95000"/>
              </a:schemeClr>
            </a:solidFill>
            <a:ln>
              <a:solidFill>
                <a:srgbClr val="3C74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7" name="Rounded Rectangle 16"/>
            <p:cNvSpPr/>
            <p:nvPr/>
          </p:nvSpPr>
          <p:spPr>
            <a:xfrm>
              <a:off x="3969112" y="3479534"/>
              <a:ext cx="1284336" cy="1023954"/>
            </a:xfrm>
            <a:prstGeom prst="roundRect">
              <a:avLst/>
            </a:prstGeom>
            <a:solidFill>
              <a:schemeClr val="bg1">
                <a:lumMod val="95000"/>
              </a:schemeClr>
            </a:solidFill>
            <a:ln>
              <a:solidFill>
                <a:srgbClr val="3C7499"/>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9" name="Elbow Connector 18"/>
            <p:cNvCxnSpPr>
              <a:stCxn id="11" idx="3"/>
              <a:endCxn id="15" idx="1"/>
            </p:cNvCxnSpPr>
            <p:nvPr/>
          </p:nvCxnSpPr>
          <p:spPr>
            <a:xfrm>
              <a:off x="1622698" y="2698472"/>
              <a:ext cx="704876" cy="384181"/>
            </a:xfrm>
            <a:prstGeom prst="bentConnector3">
              <a:avLst/>
            </a:prstGeom>
            <a:ln w="25400">
              <a:solidFill>
                <a:srgbClr val="3C7499"/>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2" idx="3"/>
              <a:endCxn id="15" idx="1"/>
            </p:cNvCxnSpPr>
            <p:nvPr/>
          </p:nvCxnSpPr>
          <p:spPr>
            <a:xfrm flipV="1">
              <a:off x="1622698" y="3082653"/>
              <a:ext cx="704876" cy="349255"/>
            </a:xfrm>
            <a:prstGeom prst="bentConnector3">
              <a:avLst/>
            </a:prstGeom>
            <a:ln w="25400">
              <a:solidFill>
                <a:srgbClr val="3C7499"/>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3" idx="3"/>
              <a:endCxn id="16" idx="1"/>
            </p:cNvCxnSpPr>
            <p:nvPr/>
          </p:nvCxnSpPr>
          <p:spPr>
            <a:xfrm>
              <a:off x="1622698" y="4579689"/>
              <a:ext cx="704876" cy="350842"/>
            </a:xfrm>
            <a:prstGeom prst="bentConnector3">
              <a:avLst/>
            </a:prstGeom>
            <a:ln w="25400">
              <a:solidFill>
                <a:srgbClr val="3C7499"/>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14" idx="3"/>
              <a:endCxn id="16" idx="1"/>
            </p:cNvCxnSpPr>
            <p:nvPr/>
          </p:nvCxnSpPr>
          <p:spPr>
            <a:xfrm flipV="1">
              <a:off x="1622698" y="4930532"/>
              <a:ext cx="704876" cy="384181"/>
            </a:xfrm>
            <a:prstGeom prst="bentConnector3">
              <a:avLst/>
            </a:prstGeom>
            <a:ln w="25400">
              <a:solidFill>
                <a:srgbClr val="3C7499"/>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7" name="Elbow Connector 26"/>
            <p:cNvCxnSpPr>
              <a:stCxn id="15" idx="3"/>
              <a:endCxn id="17" idx="1"/>
            </p:cNvCxnSpPr>
            <p:nvPr/>
          </p:nvCxnSpPr>
          <p:spPr>
            <a:xfrm>
              <a:off x="3610323" y="3082653"/>
              <a:ext cx="358788" cy="909652"/>
            </a:xfrm>
            <a:prstGeom prst="bentConnector3">
              <a:avLst/>
            </a:prstGeom>
            <a:ln w="25400">
              <a:solidFill>
                <a:srgbClr val="3C7499"/>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9" name="Elbow Connector 28"/>
            <p:cNvCxnSpPr>
              <a:stCxn id="16" idx="3"/>
              <a:endCxn id="17" idx="1"/>
            </p:cNvCxnSpPr>
            <p:nvPr/>
          </p:nvCxnSpPr>
          <p:spPr>
            <a:xfrm flipV="1">
              <a:off x="3610323" y="3992305"/>
              <a:ext cx="358788" cy="938227"/>
            </a:xfrm>
            <a:prstGeom prst="bentConnector3">
              <a:avLst/>
            </a:prstGeom>
            <a:ln w="25400">
              <a:solidFill>
                <a:srgbClr val="3C7499"/>
              </a:solidFill>
              <a:tailEnd type="stealth" w="lg" len="lg"/>
            </a:ln>
          </p:spPr>
          <p:style>
            <a:lnRef idx="1">
              <a:schemeClr val="accent1"/>
            </a:lnRef>
            <a:fillRef idx="0">
              <a:schemeClr val="accent1"/>
            </a:fillRef>
            <a:effectRef idx="0">
              <a:schemeClr val="accent1"/>
            </a:effectRef>
            <a:fontRef idx="minor">
              <a:schemeClr val="tx1"/>
            </a:fontRef>
          </p:style>
        </p:cxnSp>
        <p:sp>
          <p:nvSpPr>
            <p:cNvPr id="42004" name="TextBox 29"/>
            <p:cNvSpPr txBox="1">
              <a:spLocks noChangeArrowheads="1"/>
            </p:cNvSpPr>
            <p:nvPr/>
          </p:nvSpPr>
          <p:spPr bwMode="auto">
            <a:xfrm>
              <a:off x="372849" y="2436124"/>
              <a:ext cx="123264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sz="1400" b="1">
                  <a:solidFill>
                    <a:srgbClr val="37668F"/>
                  </a:solidFill>
                  <a:latin typeface="Arial Narrow" panose="020B0606020202030204" pitchFamily="34" charset="0"/>
                </a:rPr>
                <a:t>Procedures Book</a:t>
              </a:r>
            </a:p>
          </p:txBody>
        </p:sp>
        <p:sp>
          <p:nvSpPr>
            <p:cNvPr id="42005" name="TextBox 30"/>
            <p:cNvSpPr txBox="1">
              <a:spLocks noChangeArrowheads="1"/>
            </p:cNvSpPr>
            <p:nvPr/>
          </p:nvSpPr>
          <p:spPr bwMode="auto">
            <a:xfrm>
              <a:off x="372849" y="3171086"/>
              <a:ext cx="123264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sz="1400" b="1">
                  <a:solidFill>
                    <a:srgbClr val="37668F"/>
                  </a:solidFill>
                  <a:latin typeface="Arial Narrow" panose="020B0606020202030204" pitchFamily="34" charset="0"/>
                </a:rPr>
                <a:t>Patient</a:t>
              </a:r>
            </a:p>
            <a:p>
              <a:pPr algn="ctr"/>
              <a:r>
                <a:rPr lang="en-US" altLang="en-US" sz="1400" b="1">
                  <a:solidFill>
                    <a:srgbClr val="37668F"/>
                  </a:solidFill>
                  <a:latin typeface="Arial Narrow" panose="020B0606020202030204" pitchFamily="34" charset="0"/>
                </a:rPr>
                <a:t>Cards</a:t>
              </a:r>
            </a:p>
          </p:txBody>
        </p:sp>
        <p:sp>
          <p:nvSpPr>
            <p:cNvPr id="42006" name="TextBox 31"/>
            <p:cNvSpPr txBox="1">
              <a:spLocks noChangeArrowheads="1"/>
            </p:cNvSpPr>
            <p:nvPr/>
          </p:nvSpPr>
          <p:spPr bwMode="auto">
            <a:xfrm>
              <a:off x="360686" y="4318313"/>
              <a:ext cx="123264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sz="1400" b="1">
                  <a:solidFill>
                    <a:srgbClr val="37668F"/>
                  </a:solidFill>
                  <a:latin typeface="Arial Narrow" panose="020B0606020202030204" pitchFamily="34" charset="0"/>
                </a:rPr>
                <a:t>Historic</a:t>
              </a:r>
            </a:p>
            <a:p>
              <a:pPr algn="ctr"/>
              <a:r>
                <a:rPr lang="en-US" altLang="en-US" sz="1400" b="1">
                  <a:solidFill>
                    <a:srgbClr val="37668F"/>
                  </a:solidFill>
                  <a:latin typeface="Arial Narrow" panose="020B0606020202030204" pitchFamily="34" charset="0"/>
                </a:rPr>
                <a:t>Data</a:t>
              </a:r>
            </a:p>
          </p:txBody>
        </p:sp>
        <p:sp>
          <p:nvSpPr>
            <p:cNvPr id="42007" name="TextBox 32"/>
            <p:cNvSpPr txBox="1">
              <a:spLocks noChangeArrowheads="1"/>
            </p:cNvSpPr>
            <p:nvPr/>
          </p:nvSpPr>
          <p:spPr bwMode="auto">
            <a:xfrm>
              <a:off x="372848" y="5053275"/>
              <a:ext cx="123264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sz="1400" b="1">
                  <a:solidFill>
                    <a:srgbClr val="37668F"/>
                  </a:solidFill>
                  <a:latin typeface="Arial Narrow" panose="020B0606020202030204" pitchFamily="34" charset="0"/>
                </a:rPr>
                <a:t>Current</a:t>
              </a:r>
            </a:p>
            <a:p>
              <a:pPr algn="ctr"/>
              <a:r>
                <a:rPr lang="en-US" altLang="en-US" sz="1400" b="1">
                  <a:solidFill>
                    <a:srgbClr val="37668F"/>
                  </a:solidFill>
                  <a:latin typeface="Arial Narrow" panose="020B0606020202030204" pitchFamily="34" charset="0"/>
                </a:rPr>
                <a:t>Evaluations</a:t>
              </a:r>
            </a:p>
          </p:txBody>
        </p:sp>
        <p:sp>
          <p:nvSpPr>
            <p:cNvPr id="42008" name="TextBox 33"/>
            <p:cNvSpPr txBox="1">
              <a:spLocks noChangeArrowheads="1"/>
            </p:cNvSpPr>
            <p:nvPr/>
          </p:nvSpPr>
          <p:spPr bwMode="auto">
            <a:xfrm>
              <a:off x="2352685" y="4560737"/>
              <a:ext cx="123264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sz="1400" b="1">
                  <a:solidFill>
                    <a:srgbClr val="37668F"/>
                  </a:solidFill>
                  <a:latin typeface="Arial Narrow" panose="020B0606020202030204" pitchFamily="34" charset="0"/>
                </a:rPr>
                <a:t>Dose per Unit Procedure as f(t)</a:t>
              </a:r>
            </a:p>
          </p:txBody>
        </p:sp>
        <p:sp>
          <p:nvSpPr>
            <p:cNvPr id="42009" name="TextBox 34"/>
            <p:cNvSpPr txBox="1">
              <a:spLocks noChangeArrowheads="1"/>
            </p:cNvSpPr>
            <p:nvPr/>
          </p:nvSpPr>
          <p:spPr bwMode="auto">
            <a:xfrm>
              <a:off x="2347996" y="2728703"/>
              <a:ext cx="123264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sz="1400" b="1">
                  <a:solidFill>
                    <a:srgbClr val="37668F"/>
                  </a:solidFill>
                  <a:latin typeface="Arial Narrow" panose="020B0606020202030204" pitchFamily="34" charset="0"/>
                </a:rPr>
                <a:t>Procedures per Patient as f(t)</a:t>
              </a:r>
            </a:p>
          </p:txBody>
        </p:sp>
        <p:sp>
          <p:nvSpPr>
            <p:cNvPr id="42010" name="TextBox 35"/>
            <p:cNvSpPr txBox="1">
              <a:spLocks noChangeArrowheads="1"/>
            </p:cNvSpPr>
            <p:nvPr/>
          </p:nvSpPr>
          <p:spPr bwMode="auto">
            <a:xfrm>
              <a:off x="3985376" y="3647177"/>
              <a:ext cx="126789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sz="1400" b="1">
                  <a:solidFill>
                    <a:srgbClr val="37668F"/>
                  </a:solidFill>
                  <a:latin typeface="Arial Narrow" panose="020B0606020202030204" pitchFamily="34" charset="0"/>
                </a:rPr>
                <a:t>Medical Exposure Doses</a:t>
              </a: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1"/>
          <p:cNvSpPr>
            <a:spLocks noGrp="1"/>
          </p:cNvSpPr>
          <p:nvPr>
            <p:ph type="title"/>
          </p:nvPr>
        </p:nvSpPr>
        <p:spPr/>
        <p:txBody>
          <a:bodyPr/>
          <a:lstStyle/>
          <a:p>
            <a:r>
              <a:rPr lang="en-US" altLang="en-US" sz="3200">
                <a:solidFill>
                  <a:schemeClr val="tx1"/>
                </a:solidFill>
              </a:rPr>
              <a:t>Estimation</a:t>
            </a:r>
            <a:r>
              <a:rPr lang="en-US" altLang="en-US" sz="3200"/>
              <a:t> </a:t>
            </a:r>
            <a:r>
              <a:rPr lang="en-US" altLang="en-US" sz="3200">
                <a:solidFill>
                  <a:schemeClr val="tx1"/>
                </a:solidFill>
              </a:rPr>
              <a:t>of Uncertainty by the JCCRER Projects </a:t>
            </a:r>
          </a:p>
        </p:txBody>
      </p:sp>
      <p:sp>
        <p:nvSpPr>
          <p:cNvPr id="3" name="Content Placeholder 2"/>
          <p:cNvSpPr>
            <a:spLocks noGrp="1"/>
          </p:cNvSpPr>
          <p:nvPr>
            <p:ph idx="1"/>
          </p:nvPr>
        </p:nvSpPr>
        <p:spPr>
          <a:xfrm>
            <a:off x="76200" y="1727200"/>
            <a:ext cx="8991600" cy="4741863"/>
          </a:xfrm>
        </p:spPr>
        <p:txBody>
          <a:bodyPr rtlCol="0">
            <a:normAutofit/>
          </a:bodyPr>
          <a:lstStyle/>
          <a:p>
            <a:pPr fontAlgn="auto">
              <a:spcAft>
                <a:spcPts val="0"/>
              </a:spcAft>
              <a:defRPr/>
            </a:pPr>
            <a:endParaRPr lang="en-US" altLang="ru-RU" dirty="0"/>
          </a:p>
          <a:p>
            <a:pPr fontAlgn="auto">
              <a:spcAft>
                <a:spcPts val="0"/>
              </a:spcAft>
              <a:defRPr/>
            </a:pPr>
            <a:r>
              <a:rPr lang="en-US" altLang="ru-RU" dirty="0"/>
              <a:t>All individual doses are being estimated with uncertainties</a:t>
            </a:r>
          </a:p>
          <a:p>
            <a:pPr fontAlgn="auto">
              <a:spcAft>
                <a:spcPts val="0"/>
              </a:spcAft>
              <a:defRPr/>
            </a:pPr>
            <a:r>
              <a:rPr lang="en-US" altLang="ru-RU" dirty="0"/>
              <a:t>Uncertainty estimates:</a:t>
            </a:r>
          </a:p>
          <a:p>
            <a:pPr lvl="1" fontAlgn="auto">
              <a:spcAft>
                <a:spcPts val="0"/>
              </a:spcAft>
              <a:defRPr/>
            </a:pPr>
            <a:r>
              <a:rPr lang="en-US" altLang="ru-RU" dirty="0"/>
              <a:t>Consider shared uncertainties</a:t>
            </a:r>
          </a:p>
          <a:p>
            <a:pPr lvl="1" fontAlgn="auto">
              <a:spcAft>
                <a:spcPts val="0"/>
              </a:spcAft>
              <a:defRPr/>
            </a:pPr>
            <a:r>
              <a:rPr lang="en-US" altLang="ru-RU" dirty="0"/>
              <a:t>Consider unshared uncertainties</a:t>
            </a:r>
          </a:p>
          <a:p>
            <a:pPr lvl="1" fontAlgn="auto">
              <a:spcAft>
                <a:spcPts val="0"/>
              </a:spcAft>
              <a:defRPr/>
            </a:pPr>
            <a:r>
              <a:rPr lang="en-US" altLang="ru-RU" dirty="0"/>
              <a:t>Consider </a:t>
            </a:r>
            <a:r>
              <a:rPr lang="en-US" altLang="ru-RU" dirty="0" err="1"/>
              <a:t>Berkson</a:t>
            </a:r>
            <a:r>
              <a:rPr lang="en-US" altLang="ru-RU" dirty="0"/>
              <a:t> and Classical error types</a:t>
            </a:r>
          </a:p>
          <a:p>
            <a:pPr lvl="1" fontAlgn="auto">
              <a:spcAft>
                <a:spcPts val="0"/>
              </a:spcAft>
              <a:defRPr/>
            </a:pPr>
            <a:r>
              <a:rPr lang="en-US" altLang="ru-RU" dirty="0"/>
              <a:t>Consider individual autocorrelations</a:t>
            </a:r>
          </a:p>
          <a:p>
            <a:pPr lvl="1" fontAlgn="auto">
              <a:spcAft>
                <a:spcPts val="0"/>
              </a:spcAft>
              <a:defRPr/>
            </a:pPr>
            <a:r>
              <a:rPr lang="en-US" altLang="ru-RU" dirty="0"/>
              <a:t>Are saved for epi studies as complete correlated cohort files</a:t>
            </a:r>
          </a:p>
          <a:p>
            <a:pPr marL="0" indent="0" fontAlgn="auto">
              <a:spcAft>
                <a:spcPts val="0"/>
              </a:spcAft>
              <a:buFont typeface="Wingdings" panose="05000000000000000000" pitchFamily="2" charset="2"/>
              <a:buNone/>
              <a:defRPr/>
            </a:pPr>
            <a:endParaRPr lang="en-US" sz="1400" dirty="0"/>
          </a:p>
          <a:p>
            <a:pPr marL="0" indent="0" fontAlgn="auto">
              <a:spcAft>
                <a:spcPts val="0"/>
              </a:spcAft>
              <a:buFont typeface="Wingdings" panose="05000000000000000000" pitchFamily="2" charset="2"/>
              <a:buNone/>
              <a:defRPr/>
            </a:pPr>
            <a:endParaRPr lang="en-US" sz="1400" dirty="0"/>
          </a:p>
          <a:p>
            <a:pPr marL="0" indent="0" fontAlgn="auto">
              <a:spcAft>
                <a:spcPts val="0"/>
              </a:spcAft>
              <a:buFont typeface="Wingdings" panose="05000000000000000000" pitchFamily="2" charset="2"/>
              <a:buNone/>
              <a:defRPr/>
            </a:pPr>
            <a:r>
              <a:rPr lang="en-US" sz="1400" dirty="0"/>
              <a:t>Napier BA, MO Degteva, NB Shagina, and LR Anspaugh.  2013.  Uncertainty Analysis for the Techa River Dosimetry System.  </a:t>
            </a:r>
            <a:r>
              <a:rPr lang="en-US" sz="1400" i="1" dirty="0" err="1"/>
              <a:t>Meditsinskaya</a:t>
            </a:r>
            <a:r>
              <a:rPr lang="en-US" sz="1400" i="1" dirty="0"/>
              <a:t> </a:t>
            </a:r>
            <a:r>
              <a:rPr lang="en-US" sz="1400" i="1" dirty="0" err="1"/>
              <a:t>Radiologiya</a:t>
            </a:r>
            <a:r>
              <a:rPr lang="en-US" sz="1400" i="1" dirty="0"/>
              <a:t> i </a:t>
            </a:r>
            <a:r>
              <a:rPr lang="en-US" sz="1400" i="1" dirty="0" err="1"/>
              <a:t>Radiatsionnaya</a:t>
            </a:r>
            <a:r>
              <a:rPr lang="en-US" sz="1400" i="1" dirty="0"/>
              <a:t> </a:t>
            </a:r>
            <a:r>
              <a:rPr lang="en-US" sz="1400" i="1" dirty="0" err="1"/>
              <a:t>Bezopasnost</a:t>
            </a:r>
            <a:r>
              <a:rPr lang="en-US" sz="1400" i="1" dirty="0"/>
              <a:t> </a:t>
            </a:r>
            <a:r>
              <a:rPr lang="en-US" sz="1400" dirty="0"/>
              <a:t>58(1):5-28</a:t>
            </a:r>
          </a:p>
        </p:txBody>
      </p:sp>
      <p:sp>
        <p:nvSpPr>
          <p:cNvPr id="43011"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ED7DD471-C83B-49EC-A5CD-9F9CF3AE2561}" type="slidenum">
              <a:rPr lang="en-US" altLang="en-US">
                <a:solidFill>
                  <a:srgbClr val="3C7499"/>
                </a:solidFill>
                <a:latin typeface="Arial Narrow" panose="020B0606020202030204" pitchFamily="34" charset="0"/>
              </a:rPr>
              <a:pPr/>
              <a:t>27</a:t>
            </a:fld>
            <a:endParaRPr lang="en-US" altLang="en-US">
              <a:solidFill>
                <a:srgbClr val="3C7499"/>
              </a:solidFill>
              <a:latin typeface="Arial Narrow" panose="020B0606020202030204" pitchFamily="3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3"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314325" y="2033588"/>
            <a:ext cx="4383088" cy="3440112"/>
          </a:xfrm>
        </p:spPr>
      </p:pic>
      <p:sp>
        <p:nvSpPr>
          <p:cNvPr id="44034" name="Title 1"/>
          <p:cNvSpPr>
            <a:spLocks noGrp="1"/>
          </p:cNvSpPr>
          <p:nvPr>
            <p:ph type="title"/>
          </p:nvPr>
        </p:nvSpPr>
        <p:spPr/>
        <p:txBody>
          <a:bodyPr/>
          <a:lstStyle/>
          <a:p>
            <a:r>
              <a:rPr lang="en-US" altLang="en-US" sz="3200">
                <a:solidFill>
                  <a:schemeClr val="tx1"/>
                </a:solidFill>
              </a:rPr>
              <a:t>Uncertainty in 30,000 Techa River Cohort Member Doses</a:t>
            </a:r>
          </a:p>
        </p:txBody>
      </p:sp>
      <p:sp>
        <p:nvSpPr>
          <p:cNvPr id="44035"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136E71C8-3C1D-4886-85E4-F67D4BA3536F}" type="slidenum">
              <a:rPr lang="en-US" altLang="en-US">
                <a:solidFill>
                  <a:srgbClr val="3C7499"/>
                </a:solidFill>
                <a:latin typeface="Arial Narrow" panose="020B0606020202030204" pitchFamily="34" charset="0"/>
              </a:rPr>
              <a:pPr/>
              <a:t>28</a:t>
            </a:fld>
            <a:endParaRPr lang="en-US" altLang="en-US">
              <a:solidFill>
                <a:srgbClr val="3C7499"/>
              </a:solidFill>
              <a:latin typeface="Arial Narrow" panose="020B0606020202030204" pitchFamily="34" charset="0"/>
            </a:endParaRPr>
          </a:p>
        </p:txBody>
      </p:sp>
      <p:sp>
        <p:nvSpPr>
          <p:cNvPr id="44036" name="Rectangle 1"/>
          <p:cNvSpPr>
            <a:spLocks noChangeArrowheads="1"/>
          </p:cNvSpPr>
          <p:nvPr/>
        </p:nvSpPr>
        <p:spPr bwMode="auto">
          <a:xfrm>
            <a:off x="284163" y="5668963"/>
            <a:ext cx="4211637"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ru-RU" b="1">
                <a:solidFill>
                  <a:srgbClr val="37668F"/>
                </a:solidFill>
                <a:latin typeface="Arial Narrow" panose="020B0606020202030204" pitchFamily="34" charset="0"/>
              </a:rPr>
              <a:t>Deterministic Estimates Calculated Used TRDS-2016 D </a:t>
            </a:r>
            <a:endParaRPr lang="ru-RU" altLang="ru-RU" b="1">
              <a:solidFill>
                <a:srgbClr val="37668F"/>
              </a:solidFill>
              <a:latin typeface="Arial Narrow" panose="020B0606020202030204" pitchFamily="34" charset="0"/>
            </a:endParaRPr>
          </a:p>
        </p:txBody>
      </p:sp>
      <p:sp>
        <p:nvSpPr>
          <p:cNvPr id="44037" name="Rectangle 2"/>
          <p:cNvSpPr>
            <a:spLocks noChangeArrowheads="1"/>
          </p:cNvSpPr>
          <p:nvPr/>
        </p:nvSpPr>
        <p:spPr bwMode="auto">
          <a:xfrm>
            <a:off x="4697413" y="5668963"/>
            <a:ext cx="4141787"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ru-RU" b="1">
                <a:solidFill>
                  <a:srgbClr val="37668F"/>
                </a:solidFill>
                <a:latin typeface="Arial Narrow" panose="020B0606020202030204" pitchFamily="34" charset="0"/>
              </a:rPr>
              <a:t>5 Realizations (from 1500) Generated by Stochastic TRDS-MC </a:t>
            </a:r>
            <a:endParaRPr lang="ru-RU" altLang="en-US" b="1">
              <a:solidFill>
                <a:srgbClr val="37668F"/>
              </a:solidFill>
              <a:latin typeface="Arial Narrow" panose="020B0606020202030204" pitchFamily="34" charset="0"/>
            </a:endParaRPr>
          </a:p>
        </p:txBody>
      </p:sp>
      <p:sp>
        <p:nvSpPr>
          <p:cNvPr id="9" name="Rounded Rectangle 8"/>
          <p:cNvSpPr/>
          <p:nvPr/>
        </p:nvSpPr>
        <p:spPr>
          <a:xfrm>
            <a:off x="234950" y="1998663"/>
            <a:ext cx="4308475" cy="3692525"/>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 name="Rounded Rectangle 9"/>
          <p:cNvSpPr/>
          <p:nvPr/>
        </p:nvSpPr>
        <p:spPr>
          <a:xfrm>
            <a:off x="4600575" y="1998663"/>
            <a:ext cx="4308475" cy="3692525"/>
          </a:xfrm>
          <a:prstGeom prst="roundRect">
            <a:avLst>
              <a:gd name="adj" fmla="val 2932"/>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pic>
        <p:nvPicPr>
          <p:cNvPr id="44040" name="Picture 1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738688" y="2033588"/>
            <a:ext cx="4170362" cy="362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p:cNvSpPr>
            <a:spLocks noGrp="1"/>
          </p:cNvSpPr>
          <p:nvPr>
            <p:ph type="title"/>
          </p:nvPr>
        </p:nvSpPr>
        <p:spPr/>
        <p:txBody>
          <a:bodyPr/>
          <a:lstStyle/>
          <a:p>
            <a:r>
              <a:rPr lang="en-US" altLang="en-US" b="1">
                <a:solidFill>
                  <a:schemeClr val="tx1"/>
                </a:solidFill>
              </a:rPr>
              <a:t>JCCRER Doses</a:t>
            </a:r>
          </a:p>
        </p:txBody>
      </p:sp>
      <p:sp>
        <p:nvSpPr>
          <p:cNvPr id="3" name="Content Placeholder 2"/>
          <p:cNvSpPr>
            <a:spLocks noGrp="1"/>
          </p:cNvSpPr>
          <p:nvPr>
            <p:ph idx="1"/>
          </p:nvPr>
        </p:nvSpPr>
        <p:spPr>
          <a:xfrm>
            <a:off x="76200" y="2033588"/>
            <a:ext cx="8991600" cy="4435475"/>
          </a:xfrm>
        </p:spPr>
        <p:txBody>
          <a:bodyPr rtlCol="0">
            <a:normAutofit lnSpcReduction="10000"/>
          </a:bodyPr>
          <a:lstStyle/>
          <a:p>
            <a:pPr fontAlgn="auto">
              <a:lnSpc>
                <a:spcPct val="110000"/>
              </a:lnSpc>
              <a:spcAft>
                <a:spcPts val="0"/>
              </a:spcAft>
              <a:defRPr/>
            </a:pPr>
            <a:r>
              <a:rPr lang="en-US" dirty="0"/>
              <a:t>Collection of data and development of models and methods is ongoing</a:t>
            </a:r>
          </a:p>
          <a:p>
            <a:pPr fontAlgn="auto">
              <a:lnSpc>
                <a:spcPct val="110000"/>
              </a:lnSpc>
              <a:spcAft>
                <a:spcPts val="0"/>
              </a:spcAft>
              <a:defRPr/>
            </a:pPr>
            <a:r>
              <a:rPr lang="en-US" dirty="0"/>
              <a:t>Updated calculations have been provided</a:t>
            </a:r>
          </a:p>
          <a:p>
            <a:pPr fontAlgn="auto">
              <a:lnSpc>
                <a:spcPct val="110000"/>
              </a:lnSpc>
              <a:spcAft>
                <a:spcPts val="0"/>
              </a:spcAft>
              <a:defRPr/>
            </a:pPr>
            <a:r>
              <a:rPr lang="en-US" dirty="0"/>
              <a:t>The methods and results have international impact:</a:t>
            </a:r>
          </a:p>
          <a:p>
            <a:pPr marL="457200" lvl="1" indent="0" fontAlgn="auto">
              <a:lnSpc>
                <a:spcPct val="110000"/>
              </a:lnSpc>
              <a:spcAft>
                <a:spcPts val="0"/>
              </a:spcAft>
              <a:buFont typeface="Arial Narrow" panose="020B0606020202030204" pitchFamily="34" charset="0"/>
              <a:buNone/>
              <a:defRPr/>
            </a:pPr>
            <a:r>
              <a:rPr lang="en-US" dirty="0"/>
              <a:t>Methods-</a:t>
            </a:r>
          </a:p>
          <a:p>
            <a:pPr lvl="2" fontAlgn="auto">
              <a:lnSpc>
                <a:spcPct val="110000"/>
              </a:lnSpc>
              <a:spcAft>
                <a:spcPts val="0"/>
              </a:spcAft>
              <a:defRPr/>
            </a:pPr>
            <a:r>
              <a:rPr lang="en-US" dirty="0"/>
              <a:t>have been addressed in an upcoming US NCRP report on dosimetry for the Million Radiation Worker Study</a:t>
            </a:r>
          </a:p>
          <a:p>
            <a:pPr lvl="2" fontAlgn="auto">
              <a:lnSpc>
                <a:spcPct val="110000"/>
              </a:lnSpc>
              <a:spcAft>
                <a:spcPts val="0"/>
              </a:spcAft>
              <a:defRPr/>
            </a:pPr>
            <a:r>
              <a:rPr lang="en-US" dirty="0"/>
              <a:t>have been supplemented by substantial efforts from the European Union</a:t>
            </a:r>
          </a:p>
          <a:p>
            <a:pPr marL="457200" lvl="1" indent="0" fontAlgn="auto">
              <a:lnSpc>
                <a:spcPct val="110000"/>
              </a:lnSpc>
              <a:spcAft>
                <a:spcPts val="0"/>
              </a:spcAft>
              <a:buFont typeface="Arial Narrow" panose="020B0606020202030204" pitchFamily="34" charset="0"/>
              <a:buNone/>
              <a:defRPr/>
            </a:pPr>
            <a:r>
              <a:rPr lang="en-US" dirty="0"/>
              <a:t>Results are incorporated in a recent report on low-dose-rate effects by UNSCEAR</a:t>
            </a:r>
          </a:p>
        </p:txBody>
      </p:sp>
      <p:sp>
        <p:nvSpPr>
          <p:cNvPr id="46083"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9BE226BA-9CE3-4EDC-9487-4A23CDEB5A3F}" type="slidenum">
              <a:rPr lang="en-US" altLang="en-US">
                <a:solidFill>
                  <a:srgbClr val="3C7499"/>
                </a:solidFill>
                <a:latin typeface="Arial Narrow" panose="020B0606020202030204" pitchFamily="34" charset="0"/>
              </a:rPr>
              <a:pPr/>
              <a:t>29</a:t>
            </a:fld>
            <a:endParaRPr lang="en-US" altLang="en-US">
              <a:solidFill>
                <a:srgbClr val="3C7499"/>
              </a:solidFill>
              <a:latin typeface="Arial Narrow" panose="020B0606020202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720725" y="1717675"/>
            <a:ext cx="7712075" cy="4489450"/>
          </a:xfrm>
          <a:prstGeom prst="roundRect">
            <a:avLst>
              <a:gd name="adj" fmla="val 1646"/>
            </a:avLst>
          </a:prstGeom>
          <a:solidFill>
            <a:schemeClr val="bg1">
              <a:lumMod val="95000"/>
            </a:schemeClr>
          </a:solid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7410" name="Title 1"/>
          <p:cNvSpPr>
            <a:spLocks noGrp="1"/>
          </p:cNvSpPr>
          <p:nvPr>
            <p:ph type="title"/>
          </p:nvPr>
        </p:nvSpPr>
        <p:spPr/>
        <p:txBody>
          <a:bodyPr/>
          <a:lstStyle/>
          <a:p>
            <a:r>
              <a:rPr lang="en-US" altLang="en-US" b="1"/>
              <a:t>Background</a:t>
            </a:r>
            <a:br>
              <a:rPr lang="en-US" altLang="en-US"/>
            </a:br>
            <a:r>
              <a:rPr lang="en-US" altLang="en-US" sz="3200"/>
              <a:t>Location of Mayak</a:t>
            </a:r>
          </a:p>
        </p:txBody>
      </p:sp>
      <p:sp>
        <p:nvSpPr>
          <p:cNvPr id="17411"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B836F47E-EBA0-4929-B2F5-0FE56F6F3199}" type="slidenum">
              <a:rPr lang="en-US" altLang="en-US">
                <a:solidFill>
                  <a:srgbClr val="3C7499"/>
                </a:solidFill>
                <a:latin typeface="Arial Narrow" panose="020B0606020202030204" pitchFamily="34" charset="0"/>
              </a:rPr>
              <a:pPr/>
              <a:t>3</a:t>
            </a:fld>
            <a:endParaRPr lang="en-US" altLang="en-US">
              <a:solidFill>
                <a:srgbClr val="3C7499"/>
              </a:solidFill>
              <a:latin typeface="Arial Narrow" panose="020B0606020202030204" pitchFamily="34" charset="0"/>
            </a:endParaRPr>
          </a:p>
        </p:txBody>
      </p:sp>
      <p:pic>
        <p:nvPicPr>
          <p:cNvPr id="17412"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31850" y="1846263"/>
            <a:ext cx="7489825" cy="423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3" name="TextBox 6"/>
          <p:cNvSpPr txBox="1">
            <a:spLocks noChangeArrowheads="1"/>
          </p:cNvSpPr>
          <p:nvPr/>
        </p:nvSpPr>
        <p:spPr bwMode="auto">
          <a:xfrm>
            <a:off x="720725" y="6207125"/>
            <a:ext cx="771207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r>
              <a:rPr lang="en-US" altLang="en-US" sz="1000">
                <a:solidFill>
                  <a:srgbClr val="000000"/>
                </a:solidFill>
                <a:latin typeface="Arial Narrow" panose="020B0606020202030204" pitchFamily="34" charset="0"/>
              </a:rPr>
              <a:t>Adapted from Bradley, Donald J. Behind the Nuclear Curtain: Radioactive Waste Management in the Former Soviet Union.  Battelle Press, Columbus, OH (1997)</a:t>
            </a:r>
          </a:p>
        </p:txBody>
      </p:sp>
      <p:sp>
        <p:nvSpPr>
          <p:cNvPr id="12" name="Oval 11"/>
          <p:cNvSpPr>
            <a:spLocks noChangeAspect="1"/>
          </p:cNvSpPr>
          <p:nvPr/>
        </p:nvSpPr>
        <p:spPr>
          <a:xfrm>
            <a:off x="2711450" y="5024438"/>
            <a:ext cx="90488" cy="92075"/>
          </a:xfrm>
          <a:prstGeom prst="ellipse">
            <a:avLst/>
          </a:prstGeom>
          <a:solidFill>
            <a:schemeClr val="bg1"/>
          </a:solidFill>
          <a:ln w="31750">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3" name="Rounded Rectangle 12"/>
          <p:cNvSpPr/>
          <p:nvPr/>
        </p:nvSpPr>
        <p:spPr>
          <a:xfrm>
            <a:off x="2852738" y="4964113"/>
            <a:ext cx="596900" cy="212725"/>
          </a:xfrm>
          <a:prstGeom prst="roundRect">
            <a:avLst>
              <a:gd name="adj" fmla="val 50000"/>
            </a:avLst>
          </a:prstGeom>
          <a:solidFill>
            <a:srgbClr val="37668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cxnSp>
        <p:nvCxnSpPr>
          <p:cNvPr id="15" name="Straight Connector 14"/>
          <p:cNvCxnSpPr/>
          <p:nvPr/>
        </p:nvCxnSpPr>
        <p:spPr>
          <a:xfrm>
            <a:off x="2801938" y="5070475"/>
            <a:ext cx="142875" cy="0"/>
          </a:xfrm>
          <a:prstGeom prst="line">
            <a:avLst/>
          </a:prstGeom>
          <a:ln w="25400">
            <a:solidFill>
              <a:srgbClr val="37668F"/>
            </a:solidFill>
          </a:ln>
        </p:spPr>
        <p:style>
          <a:lnRef idx="1">
            <a:schemeClr val="accent1"/>
          </a:lnRef>
          <a:fillRef idx="0">
            <a:schemeClr val="accent1"/>
          </a:fillRef>
          <a:effectRef idx="0">
            <a:schemeClr val="accent1"/>
          </a:effectRef>
          <a:fontRef idx="minor">
            <a:schemeClr val="tx1"/>
          </a:fontRef>
        </p:style>
      </p:cxnSp>
      <p:sp>
        <p:nvSpPr>
          <p:cNvPr id="17417" name="TextBox 16"/>
          <p:cNvSpPr txBox="1">
            <a:spLocks noChangeArrowheads="1"/>
          </p:cNvSpPr>
          <p:nvPr/>
        </p:nvSpPr>
        <p:spPr bwMode="auto">
          <a:xfrm>
            <a:off x="2786063" y="4916488"/>
            <a:ext cx="719137"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a:r>
              <a:rPr lang="en-US" altLang="en-US" sz="1200">
                <a:solidFill>
                  <a:srgbClr val="FFFFFF"/>
                </a:solidFill>
                <a:latin typeface="Arial Narrow" panose="020B0606020202030204" pitchFamily="34" charset="0"/>
              </a:rPr>
              <a:t>Mayak</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p:txBody>
          <a:bodyPr/>
          <a:lstStyle/>
          <a:p>
            <a:r>
              <a:rPr lang="en-US" altLang="en-US">
                <a:solidFill>
                  <a:schemeClr val="tx1"/>
                </a:solidFill>
              </a:rPr>
              <a:t>Points for Now and Later</a:t>
            </a:r>
          </a:p>
        </p:txBody>
      </p:sp>
      <p:sp>
        <p:nvSpPr>
          <p:cNvPr id="3" name="Content Placeholder 2">
            <a:extLst/>
          </p:cNvPr>
          <p:cNvSpPr>
            <a:spLocks noGrp="1"/>
          </p:cNvSpPr>
          <p:nvPr>
            <p:ph idx="1"/>
          </p:nvPr>
        </p:nvSpPr>
        <p:spPr>
          <a:xfrm>
            <a:off x="76200" y="1473200"/>
            <a:ext cx="8991600" cy="5316538"/>
          </a:xfrm>
        </p:spPr>
        <p:txBody>
          <a:bodyPr rtlCol="0">
            <a:normAutofit fontScale="92500" lnSpcReduction="20000"/>
          </a:bodyPr>
          <a:lstStyle/>
          <a:p>
            <a:pPr marL="0" indent="0" fontAlgn="auto">
              <a:spcAft>
                <a:spcPts val="0"/>
              </a:spcAft>
              <a:buFont typeface="Wingdings" panose="05000000000000000000" pitchFamily="2" charset="2"/>
              <a:buNone/>
              <a:defRPr/>
            </a:pPr>
            <a:r>
              <a:rPr lang="en-US" dirty="0">
                <a:solidFill>
                  <a:schemeClr val="accent2"/>
                </a:solidFill>
              </a:rPr>
              <a:t>For now</a:t>
            </a:r>
          </a:p>
          <a:p>
            <a:pPr fontAlgn="auto">
              <a:spcAft>
                <a:spcPts val="0"/>
              </a:spcAft>
              <a:defRPr/>
            </a:pPr>
            <a:r>
              <a:rPr lang="en-US" dirty="0"/>
              <a:t>These are some of the best cohorts since the Life Span Study; with protracted internal and external exposure</a:t>
            </a:r>
          </a:p>
          <a:p>
            <a:pPr fontAlgn="auto">
              <a:spcAft>
                <a:spcPts val="0"/>
              </a:spcAft>
              <a:defRPr/>
            </a:pPr>
            <a:r>
              <a:rPr lang="en-US" dirty="0"/>
              <a:t>Both Techa and Mayak cohorts are low-dose RATE</a:t>
            </a:r>
          </a:p>
          <a:p>
            <a:pPr fontAlgn="auto">
              <a:spcAft>
                <a:spcPts val="0"/>
              </a:spcAft>
              <a:defRPr/>
            </a:pPr>
            <a:r>
              <a:rPr lang="en-US" dirty="0"/>
              <a:t>Techa can be considered to be largely a low-dose group (although most of the ‘information’ comes from the higher doses)</a:t>
            </a:r>
          </a:p>
          <a:p>
            <a:pPr fontAlgn="auto">
              <a:spcAft>
                <a:spcPts val="0"/>
              </a:spcAft>
              <a:defRPr/>
            </a:pPr>
            <a:r>
              <a:rPr lang="en-US" dirty="0"/>
              <a:t>There are uncertainties, but they are not insurmountable</a:t>
            </a:r>
          </a:p>
          <a:p>
            <a:pPr marL="0" indent="0" fontAlgn="auto">
              <a:spcAft>
                <a:spcPts val="0"/>
              </a:spcAft>
              <a:buFont typeface="Wingdings" panose="05000000000000000000" pitchFamily="2" charset="2"/>
              <a:buNone/>
              <a:defRPr/>
            </a:pPr>
            <a:r>
              <a:rPr lang="en-US" dirty="0">
                <a:solidFill>
                  <a:schemeClr val="accent2"/>
                </a:solidFill>
              </a:rPr>
              <a:t>For later</a:t>
            </a:r>
          </a:p>
          <a:p>
            <a:pPr fontAlgn="auto">
              <a:spcAft>
                <a:spcPts val="0"/>
              </a:spcAft>
              <a:defRPr/>
            </a:pPr>
            <a:r>
              <a:rPr lang="en-US" dirty="0"/>
              <a:t>Effects per unit dose internal and external appear to be the same:</a:t>
            </a:r>
          </a:p>
          <a:p>
            <a:pPr lvl="1" fontAlgn="auto">
              <a:spcAft>
                <a:spcPts val="0"/>
              </a:spcAft>
              <a:defRPr/>
            </a:pPr>
            <a:r>
              <a:rPr lang="en-US" dirty="0"/>
              <a:t>this validates the ICRP Effective Dose paradigm</a:t>
            </a:r>
          </a:p>
          <a:p>
            <a:pPr lvl="1" fontAlgn="auto">
              <a:spcAft>
                <a:spcPts val="0"/>
              </a:spcAft>
              <a:defRPr/>
            </a:pPr>
            <a:r>
              <a:rPr lang="en-US" dirty="0"/>
              <a:t>It impacts discussions of DDREF</a:t>
            </a:r>
          </a:p>
          <a:p>
            <a:pPr fontAlgn="auto">
              <a:spcAft>
                <a:spcPts val="0"/>
              </a:spcAft>
              <a:defRPr/>
            </a:pPr>
            <a:r>
              <a:rPr lang="en-US" dirty="0"/>
              <a:t>Epidemiology will never resolve issues in the &gt;1 mSv range, but LNT is a good operational tool</a:t>
            </a:r>
          </a:p>
          <a:p>
            <a:pPr fontAlgn="auto">
              <a:spcAft>
                <a:spcPts val="0"/>
              </a:spcAft>
              <a:defRPr/>
            </a:pPr>
            <a:r>
              <a:rPr lang="en-US" dirty="0"/>
              <a:t>Emphasize how FEW cases of illness related to radiation that we see in these extremely-exposed cohorts</a:t>
            </a:r>
          </a:p>
          <a:p>
            <a:pPr fontAlgn="auto">
              <a:spcAft>
                <a:spcPts val="0"/>
              </a:spcAft>
              <a:defRPr/>
            </a:pPr>
            <a:endParaRPr lang="en-US" dirty="0"/>
          </a:p>
        </p:txBody>
      </p:sp>
      <p:sp>
        <p:nvSpPr>
          <p:cNvPr id="47107"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48352DA1-F20E-4BC3-94AE-8ED3E25E5E16}" type="slidenum">
              <a:rPr lang="en-US" altLang="en-US">
                <a:solidFill>
                  <a:srgbClr val="3C7499"/>
                </a:solidFill>
                <a:latin typeface="Arial Narrow" panose="020B0606020202030204" pitchFamily="34" charset="0"/>
              </a:rPr>
              <a:pPr/>
              <a:t>30</a:t>
            </a:fld>
            <a:endParaRPr lang="en-US" altLang="en-US">
              <a:solidFill>
                <a:srgbClr val="3C7499"/>
              </a:solidFill>
              <a:latin typeface="Arial Narrow" panose="020B0606020202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720725" y="1717675"/>
            <a:ext cx="7712075" cy="4489450"/>
          </a:xfrm>
          <a:prstGeom prst="roundRect">
            <a:avLst>
              <a:gd name="adj" fmla="val 1646"/>
            </a:avLst>
          </a:prstGeom>
          <a:solidFill>
            <a:schemeClr val="bg1">
              <a:lumMod val="95000"/>
            </a:schemeClr>
          </a:solid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9458" name="Title 1"/>
          <p:cNvSpPr>
            <a:spLocks noGrp="1"/>
          </p:cNvSpPr>
          <p:nvPr>
            <p:ph type="title"/>
          </p:nvPr>
        </p:nvSpPr>
        <p:spPr/>
        <p:txBody>
          <a:bodyPr/>
          <a:lstStyle/>
          <a:p>
            <a:r>
              <a:rPr lang="en-US" altLang="en-US">
                <a:solidFill>
                  <a:schemeClr val="tx1"/>
                </a:solidFill>
              </a:rPr>
              <a:t>View of Mayak Complex</a:t>
            </a:r>
          </a:p>
        </p:txBody>
      </p:sp>
      <p:pic>
        <p:nvPicPr>
          <p:cNvPr id="19459"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1760538" y="1782763"/>
            <a:ext cx="5622925" cy="4398962"/>
          </a:xfrm>
        </p:spPr>
      </p:pic>
      <p:sp>
        <p:nvSpPr>
          <p:cNvPr id="19460"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CC5E8BF4-CFD8-44DA-87CC-BCF50D110DE6}" type="slidenum">
              <a:rPr lang="en-US" altLang="en-US">
                <a:solidFill>
                  <a:srgbClr val="3C7499"/>
                </a:solidFill>
                <a:latin typeface="Arial Narrow" panose="020B0606020202030204" pitchFamily="34" charset="0"/>
              </a:rPr>
              <a:pPr/>
              <a:t>4</a:t>
            </a:fld>
            <a:endParaRPr lang="en-US" altLang="en-US">
              <a:solidFill>
                <a:srgbClr val="3C7499"/>
              </a:solidFill>
              <a:latin typeface="Arial Narrow" panose="020B0606020202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p:txBody>
          <a:bodyPr/>
          <a:lstStyle/>
          <a:p>
            <a:r>
              <a:rPr lang="en-US" altLang="en-US">
                <a:solidFill>
                  <a:schemeClr val="tx1"/>
                </a:solidFill>
              </a:rPr>
              <a:t>A-reactor: Mayak’s first</a:t>
            </a:r>
          </a:p>
        </p:txBody>
      </p:sp>
      <p:sp>
        <p:nvSpPr>
          <p:cNvPr id="20482"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C1F9E356-65D0-4FD1-A78D-5C9EACDDF942}" type="slidenum">
              <a:rPr lang="en-US" altLang="en-US">
                <a:solidFill>
                  <a:srgbClr val="3C7499"/>
                </a:solidFill>
                <a:latin typeface="Arial Narrow" panose="020B0606020202030204" pitchFamily="34" charset="0"/>
              </a:rPr>
              <a:pPr/>
              <a:t>5</a:t>
            </a:fld>
            <a:endParaRPr lang="en-US" altLang="en-US">
              <a:solidFill>
                <a:srgbClr val="3C7499"/>
              </a:solidFill>
              <a:latin typeface="Arial Narrow" panose="020B0606020202030204" pitchFamily="34" charset="0"/>
            </a:endParaRPr>
          </a:p>
        </p:txBody>
      </p:sp>
      <p:sp>
        <p:nvSpPr>
          <p:cNvPr id="5" name="Rounded Rectangle 4"/>
          <p:cNvSpPr/>
          <p:nvPr/>
        </p:nvSpPr>
        <p:spPr>
          <a:xfrm>
            <a:off x="995363" y="1717675"/>
            <a:ext cx="7143750" cy="4843463"/>
          </a:xfrm>
          <a:prstGeom prst="roundRect">
            <a:avLst>
              <a:gd name="adj" fmla="val 1646"/>
            </a:avLst>
          </a:prstGeom>
          <a:solidFill>
            <a:schemeClr val="bg1">
              <a:lumMod val="95000"/>
            </a:schemeClr>
          </a:solid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pic>
        <p:nvPicPr>
          <p:cNvPr id="20484" name="Picture 9" descr="23_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2838" y="1866900"/>
            <a:ext cx="6918325" cy="4545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69850" y="1717675"/>
            <a:ext cx="8994775" cy="4792663"/>
          </a:xfrm>
          <a:prstGeom prst="roundRect">
            <a:avLst>
              <a:gd name="adj" fmla="val 1646"/>
            </a:avLst>
          </a:prstGeom>
          <a:solidFill>
            <a:schemeClr val="bg1">
              <a:lumMod val="95000"/>
            </a:schemeClr>
          </a:solid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1506" name="Title 1"/>
          <p:cNvSpPr>
            <a:spLocks noGrp="1"/>
          </p:cNvSpPr>
          <p:nvPr>
            <p:ph type="title"/>
          </p:nvPr>
        </p:nvSpPr>
        <p:spPr/>
        <p:txBody>
          <a:bodyPr/>
          <a:lstStyle/>
          <a:p>
            <a:r>
              <a:rPr lang="en-US" altLang="en-US">
                <a:solidFill>
                  <a:schemeClr val="tx1"/>
                </a:solidFill>
              </a:rPr>
              <a:t>Radiochemical Plant</a:t>
            </a:r>
          </a:p>
        </p:txBody>
      </p:sp>
      <p:sp>
        <p:nvSpPr>
          <p:cNvPr id="21507"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7A56444A-C202-4169-BC07-FEEECCD56367}" type="slidenum">
              <a:rPr lang="en-US" altLang="en-US">
                <a:solidFill>
                  <a:srgbClr val="3C7499"/>
                </a:solidFill>
                <a:latin typeface="Arial Narrow" panose="020B0606020202030204" pitchFamily="34" charset="0"/>
              </a:rPr>
              <a:pPr/>
              <a:t>6</a:t>
            </a:fld>
            <a:endParaRPr lang="en-US" altLang="en-US">
              <a:solidFill>
                <a:srgbClr val="3C7499"/>
              </a:solidFill>
              <a:latin typeface="Arial Narrow" panose="020B0606020202030204" pitchFamily="34" charset="0"/>
            </a:endParaRPr>
          </a:p>
        </p:txBody>
      </p:sp>
      <p:pic>
        <p:nvPicPr>
          <p:cNvPr id="21508" name="Picture 10" descr="235(45)"/>
          <p:cNvPicPr>
            <a:picLocks noChangeAspect="1" noChangeArrowheads="1"/>
          </p:cNvPicPr>
          <p:nvPr/>
        </p:nvPicPr>
        <p:blipFill>
          <a:blip r:embed="rId2">
            <a:lum bright="-18000" contrast="30000"/>
            <a:extLst>
              <a:ext uri="{28A0092B-C50C-407E-A947-70E740481C1C}">
                <a14:useLocalDpi xmlns:a14="http://schemas.microsoft.com/office/drawing/2010/main" val="0"/>
              </a:ext>
            </a:extLst>
          </a:blip>
          <a:srcRect/>
          <a:stretch>
            <a:fillRect/>
          </a:stretch>
        </p:blipFill>
        <p:spPr bwMode="auto">
          <a:xfrm>
            <a:off x="2692400" y="1854200"/>
            <a:ext cx="4962525" cy="354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76200">
                <a:solidFill>
                  <a:srgbClr val="000000"/>
                </a:solidFill>
                <a:miter lim="800000"/>
                <a:headEnd/>
                <a:tailEnd/>
              </a14:hiddenLine>
            </a:ext>
          </a:extLst>
        </p:spPr>
      </p:pic>
      <p:pic>
        <p:nvPicPr>
          <p:cNvPr id="21509" name="Picture 9" descr="монтажный зал ДБ"/>
          <p:cNvPicPr>
            <a:picLocks noChangeAspect="1" noChangeArrowheads="1"/>
          </p:cNvPicPr>
          <p:nvPr/>
        </p:nvPicPr>
        <p:blipFill>
          <a:blip r:embed="rId3">
            <a:lum bright="-18000" contrast="36000"/>
            <a:extLst>
              <a:ext uri="{28A0092B-C50C-407E-A947-70E740481C1C}">
                <a14:useLocalDpi xmlns:a14="http://schemas.microsoft.com/office/drawing/2010/main" val="0"/>
              </a:ext>
            </a:extLst>
          </a:blip>
          <a:srcRect/>
          <a:stretch>
            <a:fillRect/>
          </a:stretch>
        </p:blipFill>
        <p:spPr bwMode="auto">
          <a:xfrm>
            <a:off x="223838" y="1854200"/>
            <a:ext cx="2341562" cy="354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76200">
                <a:solidFill>
                  <a:srgbClr val="000000"/>
                </a:solidFill>
                <a:miter lim="800000"/>
                <a:headEnd/>
                <a:tailEnd/>
              </a14:hiddenLine>
            </a:ext>
          </a:extLst>
        </p:spPr>
      </p:pic>
      <p:pic>
        <p:nvPicPr>
          <p:cNvPr id="21510" name="Picture 7" descr="101"/>
          <p:cNvPicPr>
            <a:picLocks noChangeAspect="1" noChangeArrowheads="1"/>
          </p:cNvPicPr>
          <p:nvPr/>
        </p:nvPicPr>
        <p:blipFill>
          <a:blip r:embed="rId4">
            <a:extLst>
              <a:ext uri="{28A0092B-C50C-407E-A947-70E740481C1C}">
                <a14:useLocalDpi xmlns:a14="http://schemas.microsoft.com/office/drawing/2010/main" val="0"/>
              </a:ext>
            </a:extLst>
          </a:blip>
          <a:srcRect l="1904" t="3368" r="1904"/>
          <a:stretch>
            <a:fillRect/>
          </a:stretch>
        </p:blipFill>
        <p:spPr bwMode="auto">
          <a:xfrm>
            <a:off x="4070350" y="3856038"/>
            <a:ext cx="4852988" cy="2497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76200">
                <a:solidFill>
                  <a:srgbClr val="000000"/>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69850" y="2376488"/>
            <a:ext cx="8994775" cy="3273425"/>
          </a:xfrm>
          <a:prstGeom prst="roundRect">
            <a:avLst>
              <a:gd name="adj" fmla="val 1646"/>
            </a:avLst>
          </a:prstGeom>
          <a:solidFill>
            <a:schemeClr val="bg1">
              <a:lumMod val="95000"/>
            </a:schemeClr>
          </a:solid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2530" name="Title 1"/>
          <p:cNvSpPr>
            <a:spLocks noGrp="1"/>
          </p:cNvSpPr>
          <p:nvPr>
            <p:ph type="title"/>
          </p:nvPr>
        </p:nvSpPr>
        <p:spPr/>
        <p:txBody>
          <a:bodyPr/>
          <a:lstStyle/>
          <a:p>
            <a:r>
              <a:rPr lang="en-US" altLang="en-US">
                <a:solidFill>
                  <a:schemeClr val="tx1"/>
                </a:solidFill>
              </a:rPr>
              <a:t>Plutonium Plant</a:t>
            </a:r>
          </a:p>
        </p:txBody>
      </p:sp>
      <p:sp>
        <p:nvSpPr>
          <p:cNvPr id="22531"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A201584D-C4E3-4085-AA82-9F2C8A9A6755}" type="slidenum">
              <a:rPr lang="en-US" altLang="en-US">
                <a:solidFill>
                  <a:srgbClr val="3C7499"/>
                </a:solidFill>
                <a:latin typeface="Arial Narrow" panose="020B0606020202030204" pitchFamily="34" charset="0"/>
              </a:rPr>
              <a:pPr/>
              <a:t>7</a:t>
            </a:fld>
            <a:endParaRPr lang="en-US" altLang="en-US">
              <a:solidFill>
                <a:srgbClr val="3C7499"/>
              </a:solidFill>
              <a:latin typeface="Arial Narrow" panose="020B0606020202030204" pitchFamily="34" charset="0"/>
            </a:endParaRPr>
          </a:p>
        </p:txBody>
      </p:sp>
      <p:pic>
        <p:nvPicPr>
          <p:cNvPr id="22532" name="Picture 6" descr="20_зд_ц_1_промышленное"/>
          <p:cNvPicPr>
            <a:picLocks noChangeAspect="1" noChangeArrowheads="1"/>
          </p:cNvPicPr>
          <p:nvPr/>
        </p:nvPicPr>
        <p:blipFill>
          <a:blip r:embed="rId2" cstate="print">
            <a:lum bright="-18000" contrast="36000"/>
            <a:extLst>
              <a:ext uri="{28A0092B-C50C-407E-A947-70E740481C1C}">
                <a14:useLocalDpi xmlns:a14="http://schemas.microsoft.com/office/drawing/2010/main" val="0"/>
              </a:ext>
            </a:extLst>
          </a:blip>
          <a:srcRect/>
          <a:stretch>
            <a:fillRect/>
          </a:stretch>
        </p:blipFill>
        <p:spPr bwMode="auto">
          <a:xfrm>
            <a:off x="330200" y="2536825"/>
            <a:ext cx="3997325" cy="2944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76200">
                <a:solidFill>
                  <a:srgbClr val="000000"/>
                </a:solidFill>
                <a:miter lim="800000"/>
                <a:headEnd/>
                <a:tailEnd/>
              </a14:hiddenLine>
            </a:ext>
          </a:extLst>
        </p:spPr>
      </p:pic>
      <p:pic>
        <p:nvPicPr>
          <p:cNvPr id="22533" name="Picture 9" descr="2-_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9925" y="2536825"/>
            <a:ext cx="4392613" cy="2944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76200">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p:txBody>
          <a:bodyPr/>
          <a:lstStyle/>
          <a:p>
            <a:r>
              <a:rPr lang="en-US" altLang="en-US">
                <a:solidFill>
                  <a:schemeClr val="tx1"/>
                </a:solidFill>
              </a:rPr>
              <a:t>Mayak Workers – </a:t>
            </a:r>
            <a:br>
              <a:rPr lang="en-US" altLang="en-US">
                <a:solidFill>
                  <a:schemeClr val="tx1"/>
                </a:solidFill>
              </a:rPr>
            </a:br>
            <a:r>
              <a:rPr lang="en-US" altLang="en-US">
                <a:solidFill>
                  <a:schemeClr val="tx1"/>
                </a:solidFill>
              </a:rPr>
              <a:t>External Dosimetry</a:t>
            </a:r>
          </a:p>
        </p:txBody>
      </p:sp>
      <p:sp>
        <p:nvSpPr>
          <p:cNvPr id="23554" name="Content Placeholder 2"/>
          <p:cNvSpPr>
            <a:spLocks noGrp="1"/>
          </p:cNvSpPr>
          <p:nvPr>
            <p:ph idx="1"/>
          </p:nvPr>
        </p:nvSpPr>
        <p:spPr>
          <a:xfrm>
            <a:off x="76200" y="2049463"/>
            <a:ext cx="8991600" cy="4419600"/>
          </a:xfrm>
        </p:spPr>
        <p:txBody>
          <a:bodyPr/>
          <a:lstStyle/>
          <a:p>
            <a:pPr>
              <a:spcAft>
                <a:spcPts val="1000"/>
              </a:spcAft>
            </a:pPr>
            <a:r>
              <a:rPr lang="en-US" altLang="en-US"/>
              <a:t>Based primarily on extensive film badge records</a:t>
            </a:r>
          </a:p>
          <a:p>
            <a:pPr marL="457200" lvl="1" indent="0">
              <a:spcAft>
                <a:spcPts val="1000"/>
              </a:spcAft>
              <a:buFont typeface="Arial Narrow" panose="020B0606020202030204" pitchFamily="34" charset="0"/>
              <a:buNone/>
            </a:pPr>
            <a:r>
              <a:rPr lang="en-US" altLang="en-US"/>
              <a:t>84% workers - Archive Dose</a:t>
            </a:r>
          </a:p>
          <a:p>
            <a:pPr marL="457200" lvl="1" indent="0">
              <a:spcAft>
                <a:spcPts val="1000"/>
              </a:spcAft>
              <a:buFont typeface="Arial Narrow" panose="020B0606020202030204" pitchFamily="34" charset="0"/>
              <a:buNone/>
            </a:pPr>
            <a:r>
              <a:rPr lang="en-US" altLang="en-US"/>
              <a:t>16% workers – Coworker</a:t>
            </a:r>
          </a:p>
          <a:p>
            <a:pPr>
              <a:spcAft>
                <a:spcPts val="1000"/>
              </a:spcAft>
            </a:pPr>
            <a:r>
              <a:rPr lang="en-US" altLang="en-US"/>
              <a:t>Exposure Scenarios</a:t>
            </a:r>
          </a:p>
          <a:p>
            <a:pPr marL="457200" lvl="1" indent="0">
              <a:spcAft>
                <a:spcPts val="1000"/>
              </a:spcAft>
              <a:buFont typeface="Arial Narrow" panose="020B0606020202030204" pitchFamily="34" charset="0"/>
              <a:buNone/>
            </a:pPr>
            <a:r>
              <a:rPr lang="en-US" altLang="en-US"/>
              <a:t>Source term</a:t>
            </a:r>
          </a:p>
          <a:p>
            <a:pPr marL="457200" lvl="1" indent="0">
              <a:spcAft>
                <a:spcPts val="1000"/>
              </a:spcAft>
              <a:buFont typeface="Arial Narrow" panose="020B0606020202030204" pitchFamily="34" charset="0"/>
              <a:buNone/>
            </a:pPr>
            <a:r>
              <a:rPr lang="en-US" altLang="en-US"/>
              <a:t>Exposure Geometry</a:t>
            </a:r>
          </a:p>
          <a:p>
            <a:pPr>
              <a:spcAft>
                <a:spcPts val="1000"/>
              </a:spcAft>
            </a:pPr>
            <a:r>
              <a:rPr lang="en-US" altLang="en-US"/>
              <a:t>Transport Calculations</a:t>
            </a:r>
          </a:p>
          <a:p>
            <a:pPr>
              <a:spcAft>
                <a:spcPts val="1000"/>
              </a:spcAft>
            </a:pPr>
            <a:endParaRPr lang="en-US" altLang="en-US"/>
          </a:p>
        </p:txBody>
      </p:sp>
      <p:sp>
        <p:nvSpPr>
          <p:cNvPr id="23555"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440550EA-E6E7-4E62-B711-87A800460404}" type="slidenum">
              <a:rPr lang="en-US" altLang="en-US">
                <a:solidFill>
                  <a:srgbClr val="3C7499"/>
                </a:solidFill>
                <a:latin typeface="Arial Narrow" panose="020B0606020202030204" pitchFamily="34" charset="0"/>
              </a:rPr>
              <a:pPr/>
              <a:t>8</a:t>
            </a:fld>
            <a:endParaRPr lang="en-US" altLang="en-US">
              <a:solidFill>
                <a:srgbClr val="3C7499"/>
              </a:solidFill>
              <a:latin typeface="Arial Narrow" panose="020B0606020202030204" pitchFamily="34" charset="0"/>
            </a:endParaRPr>
          </a:p>
        </p:txBody>
      </p:sp>
      <p:pic>
        <p:nvPicPr>
          <p:cNvPr id="23556" name="Picture 6"/>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97338" y="3154363"/>
            <a:ext cx="4595812" cy="2655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1189038" y="1935163"/>
            <a:ext cx="6756400" cy="4467225"/>
          </a:xfrm>
          <a:prstGeom prst="roundRect">
            <a:avLst>
              <a:gd name="adj" fmla="val 1646"/>
            </a:avLst>
          </a:prstGeom>
          <a:noFill/>
          <a:ln>
            <a:solidFill>
              <a:srgbClr val="37668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4578" name="Title 1"/>
          <p:cNvSpPr>
            <a:spLocks noGrp="1"/>
          </p:cNvSpPr>
          <p:nvPr>
            <p:ph type="title"/>
          </p:nvPr>
        </p:nvSpPr>
        <p:spPr/>
        <p:txBody>
          <a:bodyPr/>
          <a:lstStyle/>
          <a:p>
            <a:r>
              <a:rPr lang="en-US" altLang="en-US" sz="3200">
                <a:solidFill>
                  <a:schemeClr val="tx1"/>
                </a:solidFill>
              </a:rPr>
              <a:t>MWDS External Doses are Large, Decrease with Time </a:t>
            </a:r>
          </a:p>
        </p:txBody>
      </p:sp>
      <p:sp>
        <p:nvSpPr>
          <p:cNvPr id="24579" name="Slide Number Placeholder 3"/>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53DC4D01-B7D5-47BA-9F93-B41F25FCEC42}" type="slidenum">
              <a:rPr lang="en-US" altLang="en-US">
                <a:solidFill>
                  <a:srgbClr val="3C7499"/>
                </a:solidFill>
                <a:latin typeface="Arial Narrow" panose="020B0606020202030204" pitchFamily="34" charset="0"/>
              </a:rPr>
              <a:pPr/>
              <a:t>9</a:t>
            </a:fld>
            <a:endParaRPr lang="en-US" altLang="en-US">
              <a:solidFill>
                <a:srgbClr val="3C7499"/>
              </a:solidFill>
              <a:latin typeface="Arial Narrow" panose="020B0606020202030204" pitchFamily="34" charset="0"/>
            </a:endParaRPr>
          </a:p>
        </p:txBody>
      </p:sp>
      <p:pic>
        <p:nvPicPr>
          <p:cNvPr id="24580" name="Picture 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09688" y="1954213"/>
            <a:ext cx="6635750" cy="442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3167</TotalTime>
  <Words>1528</Words>
  <Application>Microsoft Office PowerPoint</Application>
  <PresentationFormat>On-screen Show (4:3)</PresentationFormat>
  <Paragraphs>252</Paragraphs>
  <Slides>30</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ＭＳ Ｐゴシック</vt:lpstr>
      <vt:lpstr>Arial</vt:lpstr>
      <vt:lpstr>Arial Narrow</vt:lpstr>
      <vt:lpstr>Calibri</vt:lpstr>
      <vt:lpstr>Courier New</vt:lpstr>
      <vt:lpstr>Times New Roman</vt:lpstr>
      <vt:lpstr>Wingdings</vt:lpstr>
      <vt:lpstr>Office Theme</vt:lpstr>
      <vt:lpstr>Joint Coordinating Committee for Radiation Effects Research Radiation Dose Reconstruction for the Techa River and Mayak Worker Cohorts</vt:lpstr>
      <vt:lpstr>Brief Historical Background </vt:lpstr>
      <vt:lpstr>Background Location of Mayak</vt:lpstr>
      <vt:lpstr>View of Mayak Complex</vt:lpstr>
      <vt:lpstr>A-reactor: Mayak’s first</vt:lpstr>
      <vt:lpstr>Radiochemical Plant</vt:lpstr>
      <vt:lpstr>Plutonium Plant</vt:lpstr>
      <vt:lpstr>Mayak Workers –  External Dosimetry</vt:lpstr>
      <vt:lpstr>MWDS External Doses are Large, Decrease with Time </vt:lpstr>
      <vt:lpstr>Mayak Workers – Internal Dosimetry</vt:lpstr>
      <vt:lpstr>MWDS-2016 Doses from Internal Sources</vt:lpstr>
      <vt:lpstr>Job Exposure Matrix</vt:lpstr>
      <vt:lpstr>MWDS-2016 Doses</vt:lpstr>
      <vt:lpstr>Releases into the Techa River</vt:lpstr>
      <vt:lpstr>Features of the Mayak Region</vt:lpstr>
      <vt:lpstr>Routes of Radiation Exposure for the Techa River and EURT Cohorts</vt:lpstr>
      <vt:lpstr>Techa River Dosimetry System (TRDS)</vt:lpstr>
      <vt:lpstr>TRDS Includes 6 Sources of Radiation Exposure</vt:lpstr>
      <vt:lpstr>Measurements of 90Sr in Techa River Residents</vt:lpstr>
      <vt:lpstr>Reference 90Sr Intake Function</vt:lpstr>
      <vt:lpstr>Organ Doses from External Exposure</vt:lpstr>
      <vt:lpstr>External Dose Rates Were Validated with TL/OSL Measurements</vt:lpstr>
      <vt:lpstr>External Dose Estimates for Individuals Validated Using EPR and FISH</vt:lpstr>
      <vt:lpstr>I-131 Dose Estimation</vt:lpstr>
      <vt:lpstr>I-131 Doses</vt:lpstr>
      <vt:lpstr>Mayak and Techa Include Medical Exposures</vt:lpstr>
      <vt:lpstr>Estimation of Uncertainty by the JCCRER Projects </vt:lpstr>
      <vt:lpstr>Uncertainty in 30,000 Techa River Cohort Member Doses</vt:lpstr>
      <vt:lpstr>JCCRER Doses</vt:lpstr>
      <vt:lpstr>Points for Now and Later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dc:creator>
  <cp:lastModifiedBy>Steve Baker</cp:lastModifiedBy>
  <cp:revision>95</cp:revision>
  <cp:lastPrinted>2016-04-26T20:37:17Z</cp:lastPrinted>
  <dcterms:created xsi:type="dcterms:W3CDTF">2016-02-05T15:37:44Z</dcterms:created>
  <dcterms:modified xsi:type="dcterms:W3CDTF">2018-09-30T00:16:30Z</dcterms:modified>
</cp:coreProperties>
</file>

<file path=docProps/thumbnail.jpeg>
</file>